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81" r:id="rId2"/>
    <p:sldId id="282" r:id="rId3"/>
    <p:sldId id="297" r:id="rId4"/>
    <p:sldId id="268" r:id="rId5"/>
    <p:sldId id="269" r:id="rId6"/>
    <p:sldId id="259" r:id="rId7"/>
    <p:sldId id="270" r:id="rId8"/>
    <p:sldId id="283" r:id="rId9"/>
    <p:sldId id="261" r:id="rId10"/>
    <p:sldId id="298" r:id="rId11"/>
    <p:sldId id="263" r:id="rId12"/>
    <p:sldId id="264" r:id="rId13"/>
    <p:sldId id="265" r:id="rId14"/>
    <p:sldId id="271" r:id="rId15"/>
    <p:sldId id="274" r:id="rId16"/>
    <p:sldId id="272" r:id="rId17"/>
    <p:sldId id="273" r:id="rId18"/>
    <p:sldId id="286" r:id="rId19"/>
    <p:sldId id="275" r:id="rId20"/>
    <p:sldId id="276" r:id="rId21"/>
    <p:sldId id="285" r:id="rId22"/>
    <p:sldId id="287" r:id="rId23"/>
    <p:sldId id="289" r:id="rId24"/>
    <p:sldId id="290" r:id="rId25"/>
    <p:sldId id="291" r:id="rId26"/>
    <p:sldId id="293" r:id="rId27"/>
    <p:sldId id="292" r:id="rId28"/>
    <p:sldId id="295" r:id="rId29"/>
    <p:sldId id="296" r:id="rId30"/>
    <p:sldId id="29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2CBF10-338B-42B3-950B-EE43746196FA}">
          <p14:sldIdLst>
            <p14:sldId id="281"/>
            <p14:sldId id="282"/>
            <p14:sldId id="297"/>
            <p14:sldId id="268"/>
            <p14:sldId id="269"/>
            <p14:sldId id="259"/>
            <p14:sldId id="270"/>
            <p14:sldId id="283"/>
            <p14:sldId id="261"/>
            <p14:sldId id="298"/>
            <p14:sldId id="263"/>
            <p14:sldId id="264"/>
            <p14:sldId id="265"/>
            <p14:sldId id="271"/>
            <p14:sldId id="274"/>
            <p14:sldId id="272"/>
            <p14:sldId id="273"/>
            <p14:sldId id="286"/>
            <p14:sldId id="275"/>
            <p14:sldId id="276"/>
            <p14:sldId id="285"/>
            <p14:sldId id="287"/>
          </p14:sldIdLst>
        </p14:section>
        <p14:section name="Untitled Section" id="{3B3DF34E-54F4-49EF-975C-849AC3172ECF}">
          <p14:sldIdLst>
            <p14:sldId id="289"/>
            <p14:sldId id="290"/>
            <p14:sldId id="291"/>
            <p14:sldId id="293"/>
            <p14:sldId id="292"/>
            <p14:sldId id="295"/>
            <p14:sldId id="296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62" d="100"/>
          <a:sy n="62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early modern England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Judaism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Christianity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Islam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Bahai Faith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Evolutionary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Perception of those who gossip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3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2D574-25AB-4ED9-A06D-4279CBFE71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52BF5-3365-422C-935F-898CCADE11B3}"/>
              </a:ext>
            </a:extLst>
          </p:cNvPr>
          <p:cNvSpPr txBox="1"/>
          <p:nvPr/>
        </p:nvSpPr>
        <p:spPr>
          <a:xfrm>
            <a:off x="3175462" y="1995054"/>
            <a:ext cx="5286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Take one of the sheets and write your name down on it, please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97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67" y="954756"/>
            <a:ext cx="3364991" cy="494600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</a:rPr>
              <a:t>Bloke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34" y="635508"/>
            <a:ext cx="5953630" cy="5405968"/>
          </a:xfrm>
        </p:spPr>
        <p:txBody>
          <a:bodyPr anchor="ctr">
            <a:normAutofit/>
          </a:bodyPr>
          <a:lstStyle/>
          <a:p>
            <a:pPr marL="742950" indent="-742950">
              <a:buAutoNum type="alphaLcPeriod"/>
            </a:pPr>
            <a:endParaRPr lang="en-GB" sz="3600" b="1" dirty="0"/>
          </a:p>
          <a:p>
            <a:pPr marL="742950" indent="-742950">
              <a:buAutoNum type="alphaLcPeriod"/>
            </a:pPr>
            <a:endParaRPr lang="en-GB" sz="3600" b="1" dirty="0"/>
          </a:p>
          <a:p>
            <a:pPr marL="742950" indent="-742950">
              <a:buAutoNum type="alphaLcPeriod"/>
            </a:pPr>
            <a:r>
              <a:rPr lang="en-GB" sz="6600" b="1" dirty="0"/>
              <a:t> Apartment</a:t>
            </a:r>
          </a:p>
          <a:p>
            <a:pPr marL="742950" indent="-742950">
              <a:buAutoNum type="alphaLcPeriod"/>
            </a:pPr>
            <a:r>
              <a:rPr lang="en-GB" sz="6600" b="1" dirty="0"/>
              <a:t> A man</a:t>
            </a:r>
          </a:p>
          <a:p>
            <a:pPr marL="0" indent="0">
              <a:buNone/>
            </a:pPr>
            <a:endParaRPr lang="en-GB" sz="3600" b="1" dirty="0"/>
          </a:p>
          <a:p>
            <a:endParaRPr dirty="0">
              <a:solidFill>
                <a:srgbClr val="21212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BE936-348D-4E8C-9728-568AF2B03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1" y="3479669"/>
            <a:ext cx="3067050" cy="3197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2C3EE-1DA1-4119-A83F-F55BDD064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23" y="181229"/>
            <a:ext cx="3303888" cy="23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Chips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5400" b="1" dirty="0"/>
          </a:p>
          <a:p>
            <a:pPr marL="0" indent="0">
              <a:buNone/>
            </a:pPr>
            <a:r>
              <a:rPr lang="en-GB" sz="5400" b="1" dirty="0"/>
              <a:t>a. Fries</a:t>
            </a:r>
          </a:p>
          <a:p>
            <a:pPr marL="0" indent="0">
              <a:buNone/>
            </a:pPr>
            <a:r>
              <a:rPr lang="en-GB" sz="5400" b="1" dirty="0"/>
              <a:t>b. Chips (Lays, </a:t>
            </a:r>
            <a:r>
              <a:rPr lang="en-GB" sz="5400" b="1" dirty="0" err="1"/>
              <a:t>Chio</a:t>
            </a:r>
            <a:r>
              <a:rPr lang="en-GB" sz="5400" b="1" dirty="0"/>
              <a:t> Chips)</a:t>
            </a:r>
            <a:endParaRPr lang="en-GB" sz="5400" dirty="0"/>
          </a:p>
          <a:p>
            <a:endParaRPr lang="en-US" dirty="0">
              <a:solidFill>
                <a:srgbClr val="21212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A77B8-805A-4FFE-AFE4-49BE8A40E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49" y="251884"/>
            <a:ext cx="3807708" cy="214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E9AC2-C662-410F-ADC5-3E1AB3293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436" y="3994381"/>
            <a:ext cx="2393719" cy="23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Easy </a:t>
            </a:r>
            <a:r>
              <a:rPr lang="en-US" sz="6000" dirty="0" err="1">
                <a:solidFill>
                  <a:srgbClr val="FFFFFF"/>
                </a:solidFill>
              </a:rPr>
              <a:t>Peasy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342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21212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21212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B28A2-DD9E-4FCC-ADD8-1488CC787450}"/>
              </a:ext>
            </a:extLst>
          </p:cNvPr>
          <p:cNvSpPr txBox="1"/>
          <p:nvPr/>
        </p:nvSpPr>
        <p:spPr>
          <a:xfrm flipH="1">
            <a:off x="5140934" y="1600200"/>
            <a:ext cx="609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eriod"/>
            </a:pPr>
            <a:endParaRPr lang="en-GB" sz="4800" dirty="0"/>
          </a:p>
          <a:p>
            <a:pPr marL="914400" indent="-914400">
              <a:buAutoNum type="alphaLcPeriod"/>
            </a:pPr>
            <a:r>
              <a:rPr lang="en-GB" sz="4800" dirty="0"/>
              <a:t>Peas</a:t>
            </a:r>
          </a:p>
          <a:p>
            <a:pPr marL="914400" indent="-914400">
              <a:buAutoNum type="alphaLcPeriod"/>
            </a:pPr>
            <a:r>
              <a:rPr lang="en-GB" sz="4800" dirty="0"/>
              <a:t>Not difficult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7702C-364B-47F1-8A62-612FEE321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32" y="355600"/>
            <a:ext cx="2857500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01C1C8-D60C-4ADA-9389-8ADCBA9F2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83" y="3644901"/>
            <a:ext cx="2274981" cy="26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84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</a:rPr>
              <a:t>Fag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742950" indent="-742950">
              <a:buAutoNum type="alphaLcPeriod"/>
            </a:pPr>
            <a:endParaRPr lang="en-US" sz="6000" dirty="0">
              <a:solidFill>
                <a:srgbClr val="212121"/>
              </a:solidFill>
              <a:sym typeface="Wingdings" panose="05000000000000000000" pitchFamily="2" charset="2"/>
            </a:endParaRPr>
          </a:p>
          <a:p>
            <a:pPr marL="742950" indent="-742950">
              <a:buAutoNum type="alphaLcPeriod"/>
            </a:pPr>
            <a:r>
              <a:rPr lang="en-US" sz="6000" dirty="0">
                <a:solidFill>
                  <a:srgbClr val="212121"/>
                </a:solidFill>
                <a:sym typeface="Wingdings" panose="05000000000000000000" pitchFamily="2" charset="2"/>
              </a:rPr>
              <a:t>Cigarette</a:t>
            </a:r>
          </a:p>
          <a:p>
            <a:pPr marL="742950" indent="-742950">
              <a:buAutoNum type="alphaLcPeriod"/>
            </a:pPr>
            <a:r>
              <a:rPr lang="en-US" sz="6000" dirty="0">
                <a:solidFill>
                  <a:srgbClr val="212121"/>
                </a:solidFill>
                <a:sym typeface="Wingdings" panose="05000000000000000000" pitchFamily="2" charset="2"/>
              </a:rPr>
              <a:t>A tree</a:t>
            </a:r>
          </a:p>
          <a:p>
            <a:pPr marL="0" indent="0">
              <a:buNone/>
            </a:pPr>
            <a:endParaRPr dirty="0">
              <a:solidFill>
                <a:srgbClr val="21212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5D560-92BA-4946-90A3-F3E4A7D9C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31" y="3947732"/>
            <a:ext cx="3144364" cy="239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B0403-2CA1-411A-BCCE-58505300C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33" y="469899"/>
            <a:ext cx="6438261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1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Full of BEANS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29200" y="954756"/>
            <a:ext cx="4038600" cy="4921112"/>
          </a:xfrm>
        </p:spPr>
        <p:txBody>
          <a:bodyPr anchor="ctr">
            <a:normAutofit fontScale="92500" lnSpcReduction="20000"/>
          </a:bodyPr>
          <a:lstStyle/>
          <a:p>
            <a:pPr marL="742950" indent="-742950">
              <a:buAutoNum type="alphaLcPeriod"/>
            </a:pPr>
            <a: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Someone who has eaten lots of beans</a:t>
            </a:r>
          </a:p>
          <a:p>
            <a:pPr marL="742950" indent="-742950">
              <a:buAutoNum type="alphaLcPeriod"/>
            </a:pPr>
            <a:r>
              <a:rPr 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Someone who is full of energy</a:t>
            </a:r>
          </a:p>
          <a:p>
            <a:pPr marL="0" indent="0">
              <a:buNone/>
            </a:pPr>
            <a:endParaRPr dirty="0">
              <a:solidFill>
                <a:srgbClr val="21212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9B7A1-9382-4F86-876A-C8FC765DE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24" y="635508"/>
            <a:ext cx="3882475" cy="2183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0F82D-7671-454C-93D0-2ED53BB69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48" y="3169040"/>
            <a:ext cx="2986552" cy="30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11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Piece of cake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654296" y="469900"/>
            <a:ext cx="7537704" cy="5752592"/>
          </a:xfrm>
        </p:spPr>
        <p:txBody>
          <a:bodyPr anchor="ctr">
            <a:normAutofit lnSpcReduction="10000"/>
          </a:bodyPr>
          <a:lstStyle/>
          <a:p>
            <a:pPr marL="514350" indent="-514350">
              <a:buAutoNum type="alphaLcPeriod"/>
            </a:pPr>
            <a:endParaRPr lang="en-GB" sz="4400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4400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4400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4400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r>
              <a:rPr lang="en-GB" sz="4400" dirty="0">
                <a:solidFill>
                  <a:srgbClr val="212121"/>
                </a:solidFill>
              </a:rPr>
              <a:t>A piece of cake</a:t>
            </a:r>
          </a:p>
          <a:p>
            <a:pPr marL="514350" indent="-514350">
              <a:buAutoNum type="alphaLcPeriod"/>
            </a:pPr>
            <a:r>
              <a:rPr lang="en-GB" sz="4400" dirty="0">
                <a:solidFill>
                  <a:srgbClr val="212121"/>
                </a:solidFill>
              </a:rPr>
              <a:t>Something that is easy to do (easy </a:t>
            </a:r>
            <a:r>
              <a:rPr lang="en-GB" sz="4400" dirty="0" err="1">
                <a:solidFill>
                  <a:srgbClr val="212121"/>
                </a:solidFill>
              </a:rPr>
              <a:t>peasy</a:t>
            </a:r>
            <a:r>
              <a:rPr lang="en-GB" sz="4400" dirty="0">
                <a:solidFill>
                  <a:srgbClr val="212121"/>
                </a:solidFill>
              </a:rPr>
              <a:t>)</a:t>
            </a:r>
          </a:p>
          <a:p>
            <a:endParaRPr lang="en-GB" sz="3200" dirty="0">
              <a:solidFill>
                <a:srgbClr val="21212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4350E-1786-4EEA-B3F3-C246634D5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48" y="203201"/>
            <a:ext cx="6993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Not my cup of tea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6796142" cy="6388100"/>
          </a:xfrm>
        </p:spPr>
        <p:txBody>
          <a:bodyPr anchor="ctr">
            <a:normAutofit/>
          </a:bodyPr>
          <a:lstStyle/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r>
              <a:rPr lang="en-GB" sz="4000" b="1" dirty="0">
                <a:solidFill>
                  <a:srgbClr val="212121"/>
                </a:solidFill>
              </a:rPr>
              <a:t>Someone else’s cup of tea</a:t>
            </a:r>
          </a:p>
          <a:p>
            <a:pPr marL="514350" indent="-514350">
              <a:buAutoNum type="alphaLcPeriod"/>
            </a:pPr>
            <a:r>
              <a:rPr lang="en-GB" sz="4000" b="1" dirty="0">
                <a:solidFill>
                  <a:srgbClr val="212121"/>
                </a:solidFill>
              </a:rPr>
              <a:t>Not what I like or prefer</a:t>
            </a:r>
            <a:endParaRPr lang="en-GB" sz="4000" dirty="0">
              <a:solidFill>
                <a:srgbClr val="212121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21212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BD17F-A0FC-49B1-9D81-B8BB053B1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33" y="635508"/>
            <a:ext cx="6576403" cy="31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Put a sock in 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3" y="469900"/>
            <a:ext cx="6829393" cy="5405968"/>
          </a:xfrm>
        </p:spPr>
        <p:txBody>
          <a:bodyPr anchor="ctr">
            <a:normAutofit fontScale="92500"/>
          </a:bodyPr>
          <a:lstStyle/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5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5400" dirty="0">
                <a:solidFill>
                  <a:schemeClr val="tx1"/>
                </a:solidFill>
              </a:rPr>
              <a:t> Shut up! (Stop talking.)</a:t>
            </a:r>
          </a:p>
          <a:p>
            <a:pPr marL="514350" indent="-514350">
              <a:buAutoNum type="alphaLcPeriod"/>
            </a:pPr>
            <a:r>
              <a:rPr lang="en-GB" sz="5400" dirty="0">
                <a:solidFill>
                  <a:schemeClr val="tx1"/>
                </a:solidFill>
              </a:rPr>
              <a:t> A laundry basket.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DF010-0BAF-4F55-8DE5-0FCCBEB39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59" y="338482"/>
            <a:ext cx="4417246" cy="308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6ECF8-3EBF-45F5-81AD-21E92112E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95" y="338482"/>
            <a:ext cx="2644515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9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You Know your onions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3" y="469900"/>
            <a:ext cx="6829393" cy="6210300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5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5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5400" dirty="0">
                <a:solidFill>
                  <a:schemeClr val="tx1"/>
                </a:solidFill>
              </a:rPr>
              <a:t>You know all about onions</a:t>
            </a:r>
          </a:p>
          <a:p>
            <a:pPr marL="514350" indent="-514350">
              <a:buAutoNum type="alphaLcPeriod"/>
            </a:pPr>
            <a:r>
              <a:rPr lang="en-GB" sz="5400" dirty="0">
                <a:solidFill>
                  <a:schemeClr val="tx1"/>
                </a:solidFill>
              </a:rPr>
              <a:t>You are smart (clever)!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8566B-F17F-4288-A807-22744EF27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50" y="177800"/>
            <a:ext cx="7302595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7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Her Majesty’s Pleasure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644328" y="116377"/>
            <a:ext cx="7547672" cy="7597833"/>
          </a:xfrm>
        </p:spPr>
        <p:txBody>
          <a:bodyPr anchor="ctr">
            <a:normAutofit fontScale="70000" lnSpcReduction="20000"/>
          </a:bodyPr>
          <a:lstStyle/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2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9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endParaRPr lang="en-GB" sz="3900" b="1" dirty="0">
              <a:solidFill>
                <a:srgbClr val="212121"/>
              </a:solidFill>
            </a:endParaRPr>
          </a:p>
          <a:p>
            <a:pPr marL="514350" indent="-514350">
              <a:buAutoNum type="alphaLcPeriod"/>
            </a:pPr>
            <a:r>
              <a:rPr lang="en-GB" sz="5700" b="1" dirty="0">
                <a:solidFill>
                  <a:srgbClr val="212121"/>
                </a:solidFill>
              </a:rPr>
              <a:t>Serve time in prison</a:t>
            </a:r>
          </a:p>
          <a:p>
            <a:pPr marL="514350" indent="-514350">
              <a:buAutoNum type="alphaLcPeriod"/>
            </a:pPr>
            <a:r>
              <a:rPr lang="en-GB" sz="5700" b="1" dirty="0">
                <a:solidFill>
                  <a:srgbClr val="212121"/>
                </a:solidFill>
              </a:rPr>
              <a:t>An invitation to have tea with the Queen</a:t>
            </a:r>
            <a:endParaRPr lang="en-GB" sz="32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  </a:t>
            </a:r>
            <a:endParaRPr lang="en-GB" sz="3200" dirty="0">
              <a:solidFill>
                <a:srgbClr val="D1158E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D1158E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FE46C-DE8F-41CE-A114-6A3CC912B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16376"/>
            <a:ext cx="2891250" cy="4430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286FB-FB9A-4D36-990E-E5AAD14D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88" y="469900"/>
            <a:ext cx="3430919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E157A-D00E-4472-999D-FC1B2E6099E0}"/>
              </a:ext>
            </a:extLst>
          </p:cNvPr>
          <p:cNvSpPr txBox="1"/>
          <p:nvPr/>
        </p:nvSpPr>
        <p:spPr>
          <a:xfrm>
            <a:off x="7571874" y="1399036"/>
            <a:ext cx="4235116" cy="307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7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GB" sz="6000" b="1" dirty="0">
                <a:solidFill>
                  <a:srgbClr val="00B0F0"/>
                </a:solidFill>
              </a:rPr>
              <a:t>26</a:t>
            </a:r>
            <a:r>
              <a:rPr lang="en-GB" sz="6000" b="1" baseline="30000" dirty="0">
                <a:solidFill>
                  <a:srgbClr val="00B0F0"/>
                </a:solidFill>
              </a:rPr>
              <a:t>th</a:t>
            </a:r>
            <a:r>
              <a:rPr lang="en-GB" sz="6000" b="1" dirty="0">
                <a:solidFill>
                  <a:srgbClr val="00B0F0"/>
                </a:solidFill>
              </a:rPr>
              <a:t> of September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2B14A-7CE9-4D03-ABD9-5DC9B42BD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8" y="874555"/>
            <a:ext cx="7146019" cy="51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6000" dirty="0">
                <a:solidFill>
                  <a:srgbClr val="FFFFFF"/>
                </a:solidFill>
              </a:rPr>
              <a:t>Ring a Bell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3" y="232756"/>
            <a:ext cx="6576403" cy="6857999"/>
          </a:xfrm>
        </p:spPr>
        <p:txBody>
          <a:bodyPr anchor="ctr">
            <a:normAutofit/>
          </a:bodyPr>
          <a:lstStyle/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a. Use a bell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b. Something that sounds familiar</a:t>
            </a:r>
          </a:p>
          <a:p>
            <a:pPr marL="0" indent="0">
              <a:buNone/>
            </a:pPr>
            <a:endParaRPr lang="en-GB" sz="3200" dirty="0">
              <a:solidFill>
                <a:srgbClr val="21212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32CE7-26BE-4B80-903D-D71DF080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63" y="210505"/>
            <a:ext cx="4305211" cy="14565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EC1831-45B8-4E1A-996B-26BE0324E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1" y="1644812"/>
            <a:ext cx="5354724" cy="27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1037883"/>
            <a:ext cx="2730414" cy="49460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monkeys outside!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6388100"/>
          </a:xfrm>
        </p:spPr>
        <p:txBody>
          <a:bodyPr anchor="ctr">
            <a:normAutofit fontScale="70000" lnSpcReduction="20000"/>
          </a:bodyPr>
          <a:lstStyle/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40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40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r>
              <a:rPr lang="en-US" sz="5600" b="1" dirty="0">
                <a:solidFill>
                  <a:srgbClr val="212121"/>
                </a:solidFill>
              </a:rPr>
              <a:t>It’s freezing! (very cold)</a:t>
            </a:r>
          </a:p>
          <a:p>
            <a:pPr marL="457200" indent="-457200">
              <a:buAutoNum type="alphaLcPeriod"/>
            </a:pPr>
            <a:r>
              <a:rPr lang="en-US" sz="5600" b="1" dirty="0">
                <a:solidFill>
                  <a:srgbClr val="212121"/>
                </a:solidFill>
              </a:rPr>
              <a:t>There are many monkeys outside walking around.</a:t>
            </a:r>
          </a:p>
          <a:p>
            <a:endParaRPr lang="en-US" sz="1900" b="1" dirty="0">
              <a:solidFill>
                <a:srgbClr val="212121"/>
              </a:solidFill>
            </a:endParaRPr>
          </a:p>
          <a:p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C8A55-7D08-4E69-96DC-EA14BC7608E3}"/>
              </a:ext>
            </a:extLst>
          </p:cNvPr>
          <p:cNvSpPr txBox="1"/>
          <p:nvPr/>
        </p:nvSpPr>
        <p:spPr>
          <a:xfrm>
            <a:off x="1441342" y="15188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599FC-0594-4360-861E-47193D761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14" y="635508"/>
            <a:ext cx="6153718" cy="32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1037883"/>
            <a:ext cx="2730414" cy="49460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Quid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6388100"/>
          </a:xfrm>
        </p:spPr>
        <p:txBody>
          <a:bodyPr anchor="ctr">
            <a:normAutofit fontScale="77500" lnSpcReduction="20000"/>
          </a:bodyPr>
          <a:lstStyle/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19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40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endParaRPr lang="en-US" sz="4000" b="1" dirty="0">
              <a:solidFill>
                <a:srgbClr val="212121"/>
              </a:solidFill>
            </a:endParaRPr>
          </a:p>
          <a:p>
            <a:pPr marL="457200" indent="-457200">
              <a:buAutoNum type="alphaLcPeriod"/>
            </a:pPr>
            <a:r>
              <a:rPr lang="en-US" sz="6400" b="1" dirty="0">
                <a:solidFill>
                  <a:srgbClr val="212121"/>
                </a:solidFill>
              </a:rPr>
              <a:t> 1 £ </a:t>
            </a:r>
          </a:p>
          <a:p>
            <a:pPr marL="457200" indent="-457200">
              <a:buAutoNum type="alphaLcPeriod"/>
            </a:pPr>
            <a:r>
              <a:rPr lang="en-US" sz="6400" b="1" dirty="0">
                <a:solidFill>
                  <a:srgbClr val="212121"/>
                </a:solidFill>
              </a:rPr>
              <a:t> A species of fish</a:t>
            </a:r>
          </a:p>
          <a:p>
            <a:endParaRPr lang="en-US" sz="1900" b="1" dirty="0">
              <a:solidFill>
                <a:srgbClr val="212121"/>
              </a:solidFill>
            </a:endParaRPr>
          </a:p>
          <a:p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C8A55-7D08-4E69-96DC-EA14BC7608E3}"/>
              </a:ext>
            </a:extLst>
          </p:cNvPr>
          <p:cNvSpPr txBox="1"/>
          <p:nvPr/>
        </p:nvSpPr>
        <p:spPr>
          <a:xfrm>
            <a:off x="1441342" y="15188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1E08F-8A62-4355-BE73-9EE5D271F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037883"/>
            <a:ext cx="3462679" cy="3462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28D64A-3C27-43F6-A075-1D7193A39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13" y="1037883"/>
            <a:ext cx="3113724" cy="32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6C65E-EBBC-4021-A053-6B0E137D35DC}"/>
              </a:ext>
            </a:extLst>
          </p:cNvPr>
          <p:cNvSpPr txBox="1"/>
          <p:nvPr/>
        </p:nvSpPr>
        <p:spPr>
          <a:xfrm>
            <a:off x="898359" y="657727"/>
            <a:ext cx="142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F0690-7F4C-465A-854D-FA1808670DD2}"/>
              </a:ext>
            </a:extLst>
          </p:cNvPr>
          <p:cNvSpPr txBox="1"/>
          <p:nvPr/>
        </p:nvSpPr>
        <p:spPr>
          <a:xfrm>
            <a:off x="5117432" y="657727"/>
            <a:ext cx="317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Quiz answer sheet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AE877-5124-4D6B-9C03-E08879DF25B4}"/>
              </a:ext>
            </a:extLst>
          </p:cNvPr>
          <p:cNvSpPr txBox="1"/>
          <p:nvPr/>
        </p:nvSpPr>
        <p:spPr>
          <a:xfrm>
            <a:off x="10427369" y="596172"/>
            <a:ext cx="131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D585A-E7D8-40C1-B9CE-98A8673F382C}"/>
              </a:ext>
            </a:extLst>
          </p:cNvPr>
          <p:cNvSpPr txBox="1"/>
          <p:nvPr/>
        </p:nvSpPr>
        <p:spPr>
          <a:xfrm flipH="1">
            <a:off x="774915" y="1057838"/>
            <a:ext cx="106951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/>
              <a:t>Most widely spoken language in Europe – c. Russian</a:t>
            </a:r>
          </a:p>
          <a:p>
            <a:pPr marL="457200" indent="-457200">
              <a:buAutoNum type="arabicPeriod"/>
            </a:pPr>
            <a:r>
              <a:rPr lang="en-GB" sz="2000" dirty="0"/>
              <a:t>Hold your horses – b. Slow down and think </a:t>
            </a:r>
          </a:p>
          <a:p>
            <a:r>
              <a:rPr lang="en-GB" sz="2000" dirty="0"/>
              <a:t>3.    Bloke – b. A man</a:t>
            </a:r>
          </a:p>
          <a:p>
            <a:r>
              <a:rPr lang="en-GB" sz="2000" dirty="0"/>
              <a:t>4.    Chips – a. Fries</a:t>
            </a:r>
          </a:p>
          <a:p>
            <a:r>
              <a:rPr lang="en-GB" sz="2000" dirty="0"/>
              <a:t>5.    Easy </a:t>
            </a:r>
            <a:r>
              <a:rPr lang="en-GB" sz="2000" dirty="0" err="1"/>
              <a:t>Peasy</a:t>
            </a:r>
            <a:r>
              <a:rPr lang="en-GB" sz="2000" dirty="0"/>
              <a:t> – a. Not difficult </a:t>
            </a:r>
          </a:p>
          <a:p>
            <a:r>
              <a:rPr lang="en-GB" sz="2000" dirty="0"/>
              <a:t>6.    Fag – a. Cigarette</a:t>
            </a:r>
          </a:p>
          <a:p>
            <a:r>
              <a:rPr lang="en-GB" sz="2000" dirty="0"/>
              <a:t>7.    Full of beans – b. Someone who is full of energy</a:t>
            </a:r>
          </a:p>
          <a:p>
            <a:r>
              <a:rPr lang="en-GB" sz="2000" dirty="0"/>
              <a:t>8.    Piece of cake – b. Something that is easy to do</a:t>
            </a:r>
          </a:p>
          <a:p>
            <a:r>
              <a:rPr lang="en-GB" sz="2000" dirty="0"/>
              <a:t>9.    Not my cup of tea – b. Not what I like or prefer</a:t>
            </a:r>
          </a:p>
          <a:p>
            <a:r>
              <a:rPr lang="en-GB" sz="2000" dirty="0"/>
              <a:t>10.  Put a sock in it! – a. Shut up! (Stop talking.)</a:t>
            </a:r>
          </a:p>
          <a:p>
            <a:r>
              <a:rPr lang="en-GB" sz="2000" dirty="0"/>
              <a:t>11.  You know your onions – b. You are smart (clever)!</a:t>
            </a:r>
          </a:p>
          <a:p>
            <a:r>
              <a:rPr lang="en-GB" sz="2000" dirty="0"/>
              <a:t>12.  Her Majesty’s Pleasure – a. Serve time in prison </a:t>
            </a:r>
          </a:p>
          <a:p>
            <a:r>
              <a:rPr lang="en-GB" sz="2000" dirty="0"/>
              <a:t>13.  Ring a bell – b. Something that sounds familiar</a:t>
            </a:r>
          </a:p>
          <a:p>
            <a:r>
              <a:rPr lang="en-GB" sz="2000" dirty="0"/>
              <a:t>14.  It’s Monkeys Outside – a. It’s freezing! (very cold)</a:t>
            </a:r>
          </a:p>
          <a:p>
            <a:r>
              <a:rPr lang="en-GB" sz="2000" dirty="0"/>
              <a:t>15.  Quid – a. 1 £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2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51C9B5-7AAC-4D71-8F17-6E6A1B2F968A}"/>
              </a:ext>
            </a:extLst>
          </p:cNvPr>
          <p:cNvSpPr txBox="1"/>
          <p:nvPr/>
        </p:nvSpPr>
        <p:spPr>
          <a:xfrm flipH="1">
            <a:off x="4700336" y="601397"/>
            <a:ext cx="321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Quiz answer 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347F9-4DA6-422C-A47D-F12465F6C87D}"/>
              </a:ext>
            </a:extLst>
          </p:cNvPr>
          <p:cNvSpPr txBox="1"/>
          <p:nvPr/>
        </p:nvSpPr>
        <p:spPr>
          <a:xfrm flipH="1">
            <a:off x="885275" y="601397"/>
            <a:ext cx="176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Name: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0880D-C921-4197-99C0-8E053B10FEDB}"/>
              </a:ext>
            </a:extLst>
          </p:cNvPr>
          <p:cNvSpPr txBox="1"/>
          <p:nvPr/>
        </p:nvSpPr>
        <p:spPr>
          <a:xfrm flipH="1">
            <a:off x="9486467" y="601396"/>
            <a:ext cx="111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Score: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10AC3C8-249E-44AB-A013-66EACB11A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96757"/>
              </p:ext>
            </p:extLst>
          </p:nvPr>
        </p:nvGraphicFramePr>
        <p:xfrm>
          <a:off x="1090864" y="1427747"/>
          <a:ext cx="10234863" cy="452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621">
                  <a:extLst>
                    <a:ext uri="{9D8B030D-6E8A-4147-A177-3AD203B41FA5}">
                      <a16:colId xmlns:a16="http://schemas.microsoft.com/office/drawing/2014/main" val="1763644559"/>
                    </a:ext>
                  </a:extLst>
                </a:gridCol>
                <a:gridCol w="3411621">
                  <a:extLst>
                    <a:ext uri="{9D8B030D-6E8A-4147-A177-3AD203B41FA5}">
                      <a16:colId xmlns:a16="http://schemas.microsoft.com/office/drawing/2014/main" val="2666889553"/>
                    </a:ext>
                  </a:extLst>
                </a:gridCol>
                <a:gridCol w="3411621">
                  <a:extLst>
                    <a:ext uri="{9D8B030D-6E8A-4147-A177-3AD203B41FA5}">
                      <a16:colId xmlns:a16="http://schemas.microsoft.com/office/drawing/2014/main" val="3450419701"/>
                    </a:ext>
                  </a:extLst>
                </a:gridCol>
              </a:tblGrid>
              <a:tr h="904720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907080"/>
                  </a:ext>
                </a:extLst>
              </a:tr>
              <a:tr h="904720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05205"/>
                  </a:ext>
                </a:extLst>
              </a:tr>
              <a:tr h="904720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81752"/>
                  </a:ext>
                </a:extLst>
              </a:tr>
              <a:tr h="904720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79487"/>
                  </a:ext>
                </a:extLst>
              </a:tr>
              <a:tr h="904720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15.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9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CBC-F218-44E4-8705-3382BFB4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we, in Romanian, have any such words or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CBBD-ACCD-4B33-93B5-EB018120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err="1"/>
              <a:t>P</a:t>
            </a:r>
            <a:r>
              <a:rPr lang="en-GB" sz="3600" b="1" dirty="0" err="1">
                <a:solidFill>
                  <a:schemeClr val="tx1"/>
                </a:solidFill>
              </a:rPr>
              <a:t>limb</a:t>
            </a:r>
            <a:r>
              <a:rPr lang="en-GB" sz="3600" b="1" i="0" dirty="0" err="1">
                <a:solidFill>
                  <a:schemeClr val="tx1"/>
                </a:solidFill>
                <a:effectLst/>
              </a:rPr>
              <a:t>ă</a:t>
            </a:r>
            <a:r>
              <a:rPr lang="en-GB" sz="3600" b="1" dirty="0"/>
              <a:t> </a:t>
            </a:r>
            <a:r>
              <a:rPr lang="en-GB" sz="3600" b="1" dirty="0" err="1"/>
              <a:t>ursul</a:t>
            </a:r>
            <a:r>
              <a:rPr lang="en-GB" sz="3600" b="1" dirty="0"/>
              <a:t>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52141-DABC-438C-AC1D-927B11A4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31" y="2556932"/>
            <a:ext cx="5672665" cy="35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CBC-F218-44E4-8705-3382BFB4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we, in Romanian, have any such words or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CBBD-ACCD-4B33-93B5-EB018120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A </a:t>
            </a:r>
            <a:r>
              <a:rPr lang="en-GB" sz="3600" b="1" dirty="0" err="1"/>
              <a:t>călca</a:t>
            </a:r>
            <a:r>
              <a:rPr lang="en-GB" sz="3600" b="1" dirty="0"/>
              <a:t> pe </a:t>
            </a:r>
            <a:r>
              <a:rPr lang="en-GB" sz="3600" b="1" dirty="0" err="1"/>
              <a:t>bec</a:t>
            </a:r>
            <a:endParaRPr lang="en-GB" sz="3600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F5917-EB4A-491C-AFCC-C7201CC6E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3" y="2633599"/>
            <a:ext cx="5252332" cy="34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CBC-F218-44E4-8705-3382BFB4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we, in Romanian, have any such words or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CBBD-ACCD-4B33-93B5-EB018120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err="1"/>
              <a:t>Floare</a:t>
            </a:r>
            <a:r>
              <a:rPr lang="en-GB" sz="3600" b="1" dirty="0"/>
              <a:t> la </a:t>
            </a:r>
            <a:r>
              <a:rPr lang="en-GB" sz="3600" b="1" dirty="0" err="1"/>
              <a:t>ureche</a:t>
            </a:r>
            <a:r>
              <a:rPr lang="en-GB" sz="3600" b="1" dirty="0"/>
              <a:t>!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E4161-71F7-47EB-9592-6310C6283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60700"/>
            <a:ext cx="4800597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CBC-F218-44E4-8705-3382BFB4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we, in Romanian, have any such words or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CBBD-ACCD-4B33-93B5-EB018120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 </a:t>
            </a:r>
            <a:r>
              <a:rPr lang="en-GB" sz="3600" b="1" dirty="0" err="1"/>
              <a:t>umbla</a:t>
            </a:r>
            <a:r>
              <a:rPr lang="en-GB" sz="3600" b="1" dirty="0"/>
              <a:t> cu </a:t>
            </a:r>
            <a:r>
              <a:rPr lang="en-GB" sz="3600" b="1" dirty="0" err="1"/>
              <a:t>cioara</a:t>
            </a:r>
            <a:r>
              <a:rPr lang="en-GB" sz="3600" b="1" dirty="0"/>
              <a:t> </a:t>
            </a:r>
            <a:r>
              <a:rPr lang="en-GB" sz="3600" b="1" dirty="0" err="1"/>
              <a:t>vopsită</a:t>
            </a:r>
            <a:endParaRPr lang="en-GB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4387A-245B-45CE-B59D-27EAC372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58" y="2908079"/>
            <a:ext cx="4122821" cy="30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CBC-F218-44E4-8705-3382BFB4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we, in Romanian, have any such words or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CBBD-ACCD-4B33-93B5-EB018120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 </a:t>
            </a:r>
            <a:r>
              <a:rPr lang="en-GB" sz="3600" b="1" dirty="0" err="1"/>
              <a:t>dispărea</a:t>
            </a:r>
            <a:r>
              <a:rPr lang="en-GB" sz="3600" b="1" dirty="0"/>
              <a:t> ca </a:t>
            </a:r>
            <a:r>
              <a:rPr lang="en-GB" sz="3600" b="1" dirty="0" err="1"/>
              <a:t>măgaru</a:t>
            </a:r>
            <a:r>
              <a:rPr lang="en-GB" sz="3600" b="1" dirty="0"/>
              <a:t>-n </a:t>
            </a:r>
            <a:r>
              <a:rPr lang="en-GB" sz="3600" b="1" dirty="0" err="1"/>
              <a:t>ceaţă</a:t>
            </a:r>
            <a:r>
              <a:rPr lang="en-GB" sz="36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97935-7991-4548-8DA0-17549442A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3" y="2556932"/>
            <a:ext cx="3673642" cy="3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A6DE-C986-48D6-9F6C-138FFEC3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languages in Europe?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46D1A8-2A7E-41DD-9FBC-DBBF682B9A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2560320"/>
            <a:ext cx="4287483" cy="3309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80B18-4E08-41FC-9BD2-49F99E053F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24 official </a:t>
            </a:r>
          </a:p>
          <a:p>
            <a:r>
              <a:rPr lang="en-GB" sz="5400" dirty="0"/>
              <a:t>Over 200 spoken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34B09-D965-4D4B-8B65-28CF20CF9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57" y="454456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0395-9012-4968-9095-73EFAA4D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E70F-0681-4761-94D9-1FB5761C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Now, choose your favourite, write it down on a piece of paper, as neatly as you possibly can, and then try your best and illustrate its meaning. Also, make up a sentence using it.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7C8C8-824D-4F4E-A564-8FA7A893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49" y="3765551"/>
            <a:ext cx="41529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4B069E-2704-41B8-A6B1-8F48CFF86FF0}"/>
              </a:ext>
            </a:extLst>
          </p:cNvPr>
          <p:cNvSpPr/>
          <p:nvPr/>
        </p:nvSpPr>
        <p:spPr>
          <a:xfrm>
            <a:off x="1596044" y="1180407"/>
            <a:ext cx="9742515" cy="584775"/>
          </a:xfrm>
          <a:prstGeom prst="rect">
            <a:avLst/>
          </a:prstGeom>
          <a:effectLst>
            <a:reflection blurRad="6350" stA="24000" endPos="90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83011-7F2B-40F3-B1AC-7B1BEA1F764C}"/>
              </a:ext>
            </a:extLst>
          </p:cNvPr>
          <p:cNvSpPr txBox="1"/>
          <p:nvPr/>
        </p:nvSpPr>
        <p:spPr>
          <a:xfrm>
            <a:off x="351619" y="1120676"/>
            <a:ext cx="622698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i="0" dirty="0">
                <a:solidFill>
                  <a:srgbClr val="2E2E2E"/>
                </a:solidFill>
                <a:effectLst/>
              </a:rPr>
              <a:t>British slang words and expressions to knock your socks off!</a:t>
            </a:r>
            <a:endParaRPr lang="en-GB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4655B-9F47-47E3-9363-F8B0FD05F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29" y="736600"/>
            <a:ext cx="4229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9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448F42-BF30-4338-9D44-A4B3BCCAB634}"/>
              </a:ext>
            </a:extLst>
          </p:cNvPr>
          <p:cNvSpPr txBox="1"/>
          <p:nvPr/>
        </p:nvSpPr>
        <p:spPr>
          <a:xfrm>
            <a:off x="883919" y="5769032"/>
            <a:ext cx="6896793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 provide the lesson with context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5FFD6-79D5-4760-9434-6603BC50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723207"/>
            <a:ext cx="10373362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1037883"/>
            <a:ext cx="2730414" cy="49460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Quiz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678265" y="177800"/>
            <a:ext cx="7513735" cy="6680200"/>
          </a:xfrm>
        </p:spPr>
        <p:txBody>
          <a:bodyPr anchor="ctr">
            <a:normAutofit fontScale="92500" lnSpcReduction="10000"/>
          </a:bodyPr>
          <a:lstStyle/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/>
              <a:t>a test of knowledge, especially as a competition between individuals or teams as a form of entertainment.</a:t>
            </a:r>
            <a:endParaRPr lang="en-US" sz="40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9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212121"/>
                </a:solidFill>
              </a:rPr>
              <a:t>To familiarize students with the term.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C8A55-7D08-4E69-96DC-EA14BC7608E3}"/>
              </a:ext>
            </a:extLst>
          </p:cNvPr>
          <p:cNvSpPr txBox="1"/>
          <p:nvPr/>
        </p:nvSpPr>
        <p:spPr>
          <a:xfrm>
            <a:off x="1441342" y="15188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B7AF3-9DA1-4BB0-97CE-F86FC5E43258}"/>
              </a:ext>
            </a:extLst>
          </p:cNvPr>
          <p:cNvSpPr/>
          <p:nvPr/>
        </p:nvSpPr>
        <p:spPr>
          <a:xfrm>
            <a:off x="5334000" y="4546600"/>
            <a:ext cx="63833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Competition</a:t>
            </a:r>
          </a:p>
          <a:p>
            <a:pPr algn="ctr"/>
            <a:r>
              <a:rPr lang="en-US" sz="54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Entertainment</a:t>
            </a:r>
          </a:p>
          <a:p>
            <a:pPr algn="ctr"/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9692A-DEC3-448A-8D79-B59F2D198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43" y="0"/>
            <a:ext cx="71437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95F6-0A0E-48BF-8EE8-B26AF7080C45}"/>
              </a:ext>
            </a:extLst>
          </p:cNvPr>
          <p:cNvSpPr txBox="1"/>
          <p:nvPr/>
        </p:nvSpPr>
        <p:spPr>
          <a:xfrm>
            <a:off x="2590800" y="4190999"/>
            <a:ext cx="627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Ready, steady, go!</a:t>
            </a:r>
            <a:endParaRPr lang="en-GB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91332-B3B4-4DA1-8DC4-8CA39AA52F51}"/>
              </a:ext>
            </a:extLst>
          </p:cNvPr>
          <p:cNvSpPr txBox="1"/>
          <p:nvPr/>
        </p:nvSpPr>
        <p:spPr>
          <a:xfrm>
            <a:off x="1219200" y="1132344"/>
            <a:ext cx="1026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C00000"/>
                </a:solidFill>
              </a:rPr>
              <a:t>Take pen in hand and try to get as many correct answers as you can!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04363-2344-408A-986A-6772D88C3070}"/>
              </a:ext>
            </a:extLst>
          </p:cNvPr>
          <p:cNvSpPr/>
          <p:nvPr/>
        </p:nvSpPr>
        <p:spPr>
          <a:xfrm>
            <a:off x="3098801" y="4560330"/>
            <a:ext cx="8381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Ready, steady, go!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63DE1-B1EC-4548-80BD-D7FD1C71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237904"/>
            <a:ext cx="2387600" cy="2487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D84E34-F42A-4CB7-9A21-2F47FD286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5" y="3237904"/>
            <a:ext cx="2818740" cy="21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B573D-5667-4009-BA65-AA961843AB3D}"/>
              </a:ext>
            </a:extLst>
          </p:cNvPr>
          <p:cNvSpPr txBox="1"/>
          <p:nvPr/>
        </p:nvSpPr>
        <p:spPr>
          <a:xfrm>
            <a:off x="1143000" y="648513"/>
            <a:ext cx="9842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Which is the most widely spoken language in Europe?</a:t>
            </a:r>
          </a:p>
          <a:p>
            <a:pPr marL="914400" indent="-914400">
              <a:buAutoNum type="alphaLcPeriod"/>
            </a:pPr>
            <a:r>
              <a:rPr lang="en-GB" sz="4800" dirty="0"/>
              <a:t>English</a:t>
            </a:r>
          </a:p>
          <a:p>
            <a:pPr marL="914400" indent="-914400">
              <a:buAutoNum type="alphaLcPeriod"/>
            </a:pPr>
            <a:r>
              <a:rPr lang="en-GB" sz="4800" dirty="0"/>
              <a:t>Romanian</a:t>
            </a:r>
          </a:p>
          <a:p>
            <a:pPr marL="914400" indent="-914400">
              <a:buAutoNum type="alphaLcPeriod"/>
            </a:pPr>
            <a:r>
              <a:rPr lang="en-GB" sz="4800" dirty="0"/>
              <a:t>Russian</a:t>
            </a:r>
          </a:p>
          <a:p>
            <a:pPr marL="914400" indent="-914400">
              <a:buAutoNum type="alphaLcPeriod"/>
            </a:pPr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54DAB-F28D-43E2-810D-38567D14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05" y="1499612"/>
            <a:ext cx="3886200" cy="185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B1FB5-7DDC-44A9-9D90-CD3C09618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68" y="3504189"/>
            <a:ext cx="5374037" cy="27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67" y="954756"/>
            <a:ext cx="3364991" cy="494600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</a:rPr>
              <a:t>Hold your horses!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34" y="635508"/>
            <a:ext cx="5953630" cy="5405968"/>
          </a:xfrm>
        </p:spPr>
        <p:txBody>
          <a:bodyPr anchor="ctr">
            <a:normAutofit/>
          </a:bodyPr>
          <a:lstStyle/>
          <a:p>
            <a:pPr marL="742950" indent="-742950">
              <a:buFont typeface="Arial"/>
              <a:buAutoNum type="alphaLcPeriod"/>
            </a:pPr>
            <a:r>
              <a:rPr lang="en-GB" sz="3600" b="1" dirty="0"/>
              <a:t>Don’t allow your horses to move.</a:t>
            </a:r>
          </a:p>
          <a:p>
            <a:pPr marL="742950" indent="-742950">
              <a:buFont typeface="Arial"/>
              <a:buAutoNum type="alphaLcPeriod"/>
            </a:pPr>
            <a:r>
              <a:rPr lang="en-GB" sz="3600" b="1" dirty="0"/>
              <a:t>Slow down and think!</a:t>
            </a:r>
          </a:p>
          <a:p>
            <a:pPr marL="0" indent="0">
              <a:buNone/>
            </a:pPr>
            <a:endParaRPr lang="en-GB" sz="3600" b="1" dirty="0"/>
          </a:p>
          <a:p>
            <a:pPr marL="742950" indent="-742950">
              <a:buAutoNum type="alphaLcPeriod"/>
            </a:pPr>
            <a:endParaRPr lang="en-GB" sz="3600" b="1" dirty="0"/>
          </a:p>
          <a:p>
            <a:pPr marL="742950" indent="-742950">
              <a:buAutoNum type="alphaLcPeriod"/>
            </a:pPr>
            <a:endParaRPr lang="en-GB" sz="3600" b="1" dirty="0"/>
          </a:p>
          <a:p>
            <a:pPr marL="0" indent="0">
              <a:buNone/>
            </a:pPr>
            <a:endParaRPr dirty="0">
              <a:solidFill>
                <a:srgbClr val="21212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0889B-8078-458F-B660-48D95EE18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62" y="3081709"/>
            <a:ext cx="6391599" cy="3595275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EF2DCA-EF9B-4EFE-859E-CA0D3D1B7B71}"/>
              </a:ext>
            </a:extLst>
          </p:cNvPr>
          <p:cNvSpPr/>
          <p:nvPr/>
        </p:nvSpPr>
        <p:spPr>
          <a:xfrm>
            <a:off x="5903495" y="4973053"/>
            <a:ext cx="3048000" cy="176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WebFE8F</Template>
  <TotalTime>2918</TotalTime>
  <Words>688</Words>
  <Application>Microsoft Office PowerPoint</Application>
  <PresentationFormat>Widescreen</PresentationFormat>
  <Paragraphs>207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How many languages in Europe? </vt:lpstr>
      <vt:lpstr>PowerPoint Presentation</vt:lpstr>
      <vt:lpstr>PowerPoint Presentation</vt:lpstr>
      <vt:lpstr>Quiz</vt:lpstr>
      <vt:lpstr>PowerPoint Presentation</vt:lpstr>
      <vt:lpstr>PowerPoint Presentation</vt:lpstr>
      <vt:lpstr>Hold your horses!</vt:lpstr>
      <vt:lpstr>Bloke</vt:lpstr>
      <vt:lpstr>Chips</vt:lpstr>
      <vt:lpstr>Easy Peasy</vt:lpstr>
      <vt:lpstr>Fag</vt:lpstr>
      <vt:lpstr>Full of BEANS</vt:lpstr>
      <vt:lpstr>Piece of cake</vt:lpstr>
      <vt:lpstr>Not my cup of tea</vt:lpstr>
      <vt:lpstr>Put a sock in it</vt:lpstr>
      <vt:lpstr>You Know your onions</vt:lpstr>
      <vt:lpstr> Her Majesty’s Pleasure</vt:lpstr>
      <vt:lpstr> Ring a Bell</vt:lpstr>
      <vt:lpstr>It’s monkeys outside! </vt:lpstr>
      <vt:lpstr>Quid</vt:lpstr>
      <vt:lpstr>PowerPoint Presentation</vt:lpstr>
      <vt:lpstr>PowerPoint Presentation</vt:lpstr>
      <vt:lpstr>Do we, in Romanian, have any such words or expressions?</vt:lpstr>
      <vt:lpstr>Do we, in Romanian, have any such words or expressions?</vt:lpstr>
      <vt:lpstr>Do we, in Romanian, have any such words or expressions?</vt:lpstr>
      <vt:lpstr>Do we, in Romanian, have any such words or expressions?</vt:lpstr>
      <vt:lpstr>Do we, in Romanian, have any such words or expressions?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Gossip</dc:title>
  <dc:creator>Diana Magdas</dc:creator>
  <cp:lastModifiedBy>Diana Magdas</cp:lastModifiedBy>
  <cp:revision>236</cp:revision>
  <dcterms:created xsi:type="dcterms:W3CDTF">2019-06-04T15:33:10Z</dcterms:created>
  <dcterms:modified xsi:type="dcterms:W3CDTF">2020-10-06T20:56:54Z</dcterms:modified>
</cp:coreProperties>
</file>