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8"/>
  </p:notesMasterIdLst>
  <p:handoutMasterIdLst>
    <p:handoutMasterId r:id="rId69"/>
  </p:handoutMasterIdLst>
  <p:sldIdLst>
    <p:sldId id="334" r:id="rId5"/>
    <p:sldId id="361" r:id="rId6"/>
    <p:sldId id="336" r:id="rId7"/>
    <p:sldId id="339" r:id="rId8"/>
    <p:sldId id="256" r:id="rId9"/>
    <p:sldId id="275" r:id="rId10"/>
    <p:sldId id="276" r:id="rId11"/>
    <p:sldId id="278" r:id="rId12"/>
    <p:sldId id="277" r:id="rId13"/>
    <p:sldId id="279" r:id="rId14"/>
    <p:sldId id="280" r:id="rId15"/>
    <p:sldId id="281" r:id="rId16"/>
    <p:sldId id="283" r:id="rId17"/>
    <p:sldId id="284" r:id="rId18"/>
    <p:sldId id="285" r:id="rId19"/>
    <p:sldId id="286" r:id="rId20"/>
    <p:sldId id="287" r:id="rId21"/>
    <p:sldId id="288" r:id="rId22"/>
    <p:sldId id="289" r:id="rId23"/>
    <p:sldId id="290" r:id="rId24"/>
    <p:sldId id="291" r:id="rId25"/>
    <p:sldId id="292" r:id="rId26"/>
    <p:sldId id="294" r:id="rId27"/>
    <p:sldId id="295" r:id="rId28"/>
    <p:sldId id="296" r:id="rId29"/>
    <p:sldId id="297" r:id="rId30"/>
    <p:sldId id="298" r:id="rId31"/>
    <p:sldId id="299" r:id="rId32"/>
    <p:sldId id="300" r:id="rId33"/>
    <p:sldId id="301" r:id="rId34"/>
    <p:sldId id="302" r:id="rId35"/>
    <p:sldId id="303" r:id="rId36"/>
    <p:sldId id="304" r:id="rId37"/>
    <p:sldId id="305" r:id="rId38"/>
    <p:sldId id="306" r:id="rId39"/>
    <p:sldId id="307" r:id="rId40"/>
    <p:sldId id="308" r:id="rId41"/>
    <p:sldId id="309" r:id="rId42"/>
    <p:sldId id="310" r:id="rId43"/>
    <p:sldId id="311" r:id="rId44"/>
    <p:sldId id="312" r:id="rId45"/>
    <p:sldId id="313" r:id="rId46"/>
    <p:sldId id="314" r:id="rId47"/>
    <p:sldId id="317" r:id="rId48"/>
    <p:sldId id="316" r:id="rId49"/>
    <p:sldId id="318" r:id="rId50"/>
    <p:sldId id="319" r:id="rId51"/>
    <p:sldId id="320" r:id="rId52"/>
    <p:sldId id="321" r:id="rId53"/>
    <p:sldId id="322" r:id="rId54"/>
    <p:sldId id="323" r:id="rId55"/>
    <p:sldId id="324" r:id="rId56"/>
    <p:sldId id="326" r:id="rId57"/>
    <p:sldId id="325" r:id="rId58"/>
    <p:sldId id="327" r:id="rId59"/>
    <p:sldId id="328" r:id="rId60"/>
    <p:sldId id="329" r:id="rId61"/>
    <p:sldId id="330" r:id="rId62"/>
    <p:sldId id="331" r:id="rId63"/>
    <p:sldId id="341" r:id="rId64"/>
    <p:sldId id="342" r:id="rId65"/>
    <p:sldId id="343" r:id="rId66"/>
    <p:sldId id="344" r:id="rId67"/>
  </p:sldIdLst>
  <p:sldSz cx="12188825" cy="6858000"/>
  <p:notesSz cx="6858000"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312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17" autoAdjust="0"/>
    <p:restoredTop sz="94660"/>
  </p:normalViewPr>
  <p:slideViewPr>
    <p:cSldViewPr>
      <p:cViewPr varScale="1">
        <p:scale>
          <a:sx n="87" d="100"/>
          <a:sy n="87" d="100"/>
        </p:scale>
        <p:origin x="330" y="90"/>
      </p:cViewPr>
      <p:guideLst>
        <p:guide pos="3839"/>
        <p:guide orient="horz" pos="2160"/>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varScale="1">
        <p:scale>
          <a:sx n="101" d="100"/>
          <a:sy n="101" d="100"/>
        </p:scale>
        <p:origin x="1842" y="108"/>
      </p:cViewPr>
      <p:guideLst>
        <p:guide orient="horz" pos="2880"/>
        <p:guide pos="2160"/>
        <p:guide orient="horz" pos="3127"/>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ubstituent antet 1"/>
          <p:cNvSpPr>
            <a:spLocks noGrp="1"/>
          </p:cNvSpPr>
          <p:nvPr>
            <p:ph type="hdr" sz="quarter"/>
          </p:nvPr>
        </p:nvSpPr>
        <p:spPr>
          <a:xfrm>
            <a:off x="0" y="0"/>
            <a:ext cx="2971800" cy="496332"/>
          </a:xfrm>
          <a:prstGeom prst="rect">
            <a:avLst/>
          </a:prstGeom>
        </p:spPr>
        <p:txBody>
          <a:bodyPr vert="horz" lIns="91440" tIns="45720" rIns="91440" bIns="45720" rtlCol="0"/>
          <a:lstStyle>
            <a:lvl1pPr algn="l" latinLnBrk="0">
              <a:defRPr lang="ro-RO" sz="1200"/>
            </a:lvl1pPr>
          </a:lstStyle>
          <a:p>
            <a:endParaRPr lang="ro-RO" dirty="0"/>
          </a:p>
        </p:txBody>
      </p:sp>
      <p:sp>
        <p:nvSpPr>
          <p:cNvPr id="3" name="Substituent dată 2"/>
          <p:cNvSpPr>
            <a:spLocks noGrp="1"/>
          </p:cNvSpPr>
          <p:nvPr>
            <p:ph type="dt" sz="quarter" idx="1"/>
          </p:nvPr>
        </p:nvSpPr>
        <p:spPr>
          <a:xfrm>
            <a:off x="3884613" y="0"/>
            <a:ext cx="2971800" cy="496332"/>
          </a:xfrm>
          <a:prstGeom prst="rect">
            <a:avLst/>
          </a:prstGeom>
        </p:spPr>
        <p:txBody>
          <a:bodyPr vert="horz" lIns="91440" tIns="45720" rIns="91440" bIns="45720" rtlCol="0"/>
          <a:lstStyle>
            <a:lvl1pPr algn="r" latinLnBrk="0">
              <a:defRPr lang="ro-RO" sz="1200"/>
            </a:lvl1pPr>
          </a:lstStyle>
          <a:p>
            <a:fld id="{C9A5C5DD-6B20-4C0D-BAA2-580CC9E8C435}" type="datetime1">
              <a:rPr lang="ro-RO" smtClean="0"/>
              <a:pPr/>
              <a:t>14.06.2019</a:t>
            </a:fld>
            <a:endParaRPr lang="ro-RO" dirty="0"/>
          </a:p>
        </p:txBody>
      </p:sp>
      <p:sp>
        <p:nvSpPr>
          <p:cNvPr id="4" name="Substituent subsol 3"/>
          <p:cNvSpPr>
            <a:spLocks noGrp="1"/>
          </p:cNvSpPr>
          <p:nvPr>
            <p:ph type="ftr" sz="quarter" idx="2"/>
          </p:nvPr>
        </p:nvSpPr>
        <p:spPr>
          <a:xfrm>
            <a:off x="0" y="9428583"/>
            <a:ext cx="2971800" cy="496332"/>
          </a:xfrm>
          <a:prstGeom prst="rect">
            <a:avLst/>
          </a:prstGeom>
        </p:spPr>
        <p:txBody>
          <a:bodyPr vert="horz" lIns="91440" tIns="45720" rIns="91440" bIns="45720" rtlCol="0" anchor="b"/>
          <a:lstStyle>
            <a:lvl1pPr algn="l" latinLnBrk="0">
              <a:defRPr lang="ro-RO" sz="1200"/>
            </a:lvl1pPr>
          </a:lstStyle>
          <a:p>
            <a:endParaRPr lang="ro-RO" dirty="0"/>
          </a:p>
        </p:txBody>
      </p:sp>
      <p:sp>
        <p:nvSpPr>
          <p:cNvPr id="5" name="Substituent număr diapozitiv 4"/>
          <p:cNvSpPr>
            <a:spLocks noGrp="1"/>
          </p:cNvSpPr>
          <p:nvPr>
            <p:ph type="sldNum" sz="quarter" idx="3"/>
          </p:nvPr>
        </p:nvSpPr>
        <p:spPr>
          <a:xfrm>
            <a:off x="3884613" y="9428583"/>
            <a:ext cx="2971800" cy="496332"/>
          </a:xfrm>
          <a:prstGeom prst="rect">
            <a:avLst/>
          </a:prstGeom>
        </p:spPr>
        <p:txBody>
          <a:bodyPr vert="horz" lIns="91440" tIns="45720" rIns="91440" bIns="45720" rtlCol="0" anchor="b"/>
          <a:lstStyle>
            <a:lvl1pPr algn="r" latinLnBrk="0">
              <a:defRPr lang="ro-RO" sz="1200"/>
            </a:lvl1pPr>
          </a:lstStyle>
          <a:p>
            <a:fld id="{A98ED8CD-4E4C-49AC-BDC6-2963BA49E54F}" type="slidenum">
              <a:rPr lang="ro-RO"/>
              <a:pPr/>
              <a:t>‹#›</a:t>
            </a:fld>
            <a:endParaRPr lang="ro-RO" dirty="0"/>
          </a:p>
        </p:txBody>
      </p:sp>
    </p:spTree>
    <p:extLst>
      <p:ext uri="{BB962C8B-B14F-4D97-AF65-F5344CB8AC3E}">
        <p14:creationId xmlns:p14="http://schemas.microsoft.com/office/powerpoint/2010/main" val="3434179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ubstituent antet 1"/>
          <p:cNvSpPr>
            <a:spLocks noGrp="1"/>
          </p:cNvSpPr>
          <p:nvPr>
            <p:ph type="hdr" sz="quarter"/>
          </p:nvPr>
        </p:nvSpPr>
        <p:spPr>
          <a:xfrm>
            <a:off x="0" y="0"/>
            <a:ext cx="2971800" cy="496332"/>
          </a:xfrm>
          <a:prstGeom prst="rect">
            <a:avLst/>
          </a:prstGeom>
        </p:spPr>
        <p:txBody>
          <a:bodyPr vert="horz" lIns="91440" tIns="45720" rIns="91440" bIns="45720" rtlCol="0"/>
          <a:lstStyle>
            <a:lvl1pPr algn="l" latinLnBrk="0">
              <a:defRPr lang="ro-RO" sz="1200"/>
            </a:lvl1pPr>
          </a:lstStyle>
          <a:p>
            <a:endParaRPr lang="ro-RO" noProof="0" dirty="0"/>
          </a:p>
        </p:txBody>
      </p:sp>
      <p:sp>
        <p:nvSpPr>
          <p:cNvPr id="3" name="Substituent dată 2"/>
          <p:cNvSpPr>
            <a:spLocks noGrp="1"/>
          </p:cNvSpPr>
          <p:nvPr>
            <p:ph type="dt" idx="1"/>
          </p:nvPr>
        </p:nvSpPr>
        <p:spPr>
          <a:xfrm>
            <a:off x="3884613" y="0"/>
            <a:ext cx="2971800" cy="496332"/>
          </a:xfrm>
          <a:prstGeom prst="rect">
            <a:avLst/>
          </a:prstGeom>
        </p:spPr>
        <p:txBody>
          <a:bodyPr vert="horz" lIns="91440" tIns="45720" rIns="91440" bIns="45720" rtlCol="0"/>
          <a:lstStyle>
            <a:lvl1pPr algn="r" latinLnBrk="0">
              <a:defRPr lang="ro-RO" sz="1200"/>
            </a:lvl1pPr>
          </a:lstStyle>
          <a:p>
            <a:fld id="{64ED7A2E-1BB4-4FE1-BCDE-46EAD969DB46}" type="datetime1">
              <a:rPr lang="ro-RO" noProof="0" smtClean="0"/>
              <a:pPr/>
              <a:t>14.06.2019</a:t>
            </a:fld>
            <a:endParaRPr lang="ro-RO" noProof="0" dirty="0"/>
          </a:p>
        </p:txBody>
      </p:sp>
      <p:sp>
        <p:nvSpPr>
          <p:cNvPr id="4" name="Substituent imagine diapozitiv 3"/>
          <p:cNvSpPr>
            <a:spLocks noGrp="1" noRot="1" noChangeAspect="1"/>
          </p:cNvSpPr>
          <p:nvPr>
            <p:ph type="sldImg" idx="2"/>
          </p:nvPr>
        </p:nvSpPr>
        <p:spPr>
          <a:xfrm>
            <a:off x="122238" y="744538"/>
            <a:ext cx="6613525" cy="3722687"/>
          </a:xfrm>
          <a:prstGeom prst="rect">
            <a:avLst/>
          </a:prstGeom>
          <a:noFill/>
          <a:ln w="12700">
            <a:solidFill>
              <a:prstClr val="black"/>
            </a:solidFill>
          </a:ln>
        </p:spPr>
        <p:txBody>
          <a:bodyPr vert="horz" lIns="91440" tIns="45720" rIns="91440" bIns="45720" rtlCol="0" anchor="ctr"/>
          <a:lstStyle/>
          <a:p>
            <a:endParaRPr lang="ro-RO" noProof="0" dirty="0"/>
          </a:p>
        </p:txBody>
      </p:sp>
      <p:sp>
        <p:nvSpPr>
          <p:cNvPr id="5" name="Substituent note 4"/>
          <p:cNvSpPr>
            <a:spLocks noGrp="1"/>
          </p:cNvSpPr>
          <p:nvPr>
            <p:ph type="body" sz="quarter" idx="3"/>
          </p:nvPr>
        </p:nvSpPr>
        <p:spPr>
          <a:xfrm>
            <a:off x="685800" y="4715153"/>
            <a:ext cx="5486400" cy="4466987"/>
          </a:xfrm>
          <a:prstGeom prst="rect">
            <a:avLst/>
          </a:prstGeom>
        </p:spPr>
        <p:txBody>
          <a:bodyPr vert="horz" lIns="91440" tIns="45720" rIns="91440" bIns="45720" rtlCol="0"/>
          <a:lstStyle/>
          <a:p>
            <a:pPr lvl="0"/>
            <a:r>
              <a:rPr lang="ro-RO" noProof="0" dirty="0"/>
              <a:t>Faceți clic pentru a edita stilurile de text coordonatoare</a:t>
            </a:r>
          </a:p>
          <a:p>
            <a:pPr lvl="1"/>
            <a:r>
              <a:rPr lang="ro-RO" noProof="0" dirty="0"/>
              <a:t>Al doilea nivel</a:t>
            </a:r>
          </a:p>
          <a:p>
            <a:pPr lvl="2"/>
            <a:r>
              <a:rPr lang="ro-RO" noProof="0" dirty="0"/>
              <a:t>Al treilea nivel</a:t>
            </a:r>
          </a:p>
          <a:p>
            <a:pPr lvl="3"/>
            <a:r>
              <a:rPr lang="ro-RO" noProof="0" dirty="0"/>
              <a:t>Al patrulea nivel</a:t>
            </a:r>
          </a:p>
          <a:p>
            <a:pPr lvl="4"/>
            <a:r>
              <a:rPr lang="ro-RO" noProof="0" dirty="0"/>
              <a:t>Al cincilea nivel</a:t>
            </a:r>
          </a:p>
        </p:txBody>
      </p:sp>
      <p:sp>
        <p:nvSpPr>
          <p:cNvPr id="6" name="Substituent subsol 5"/>
          <p:cNvSpPr>
            <a:spLocks noGrp="1"/>
          </p:cNvSpPr>
          <p:nvPr>
            <p:ph type="ftr" sz="quarter" idx="4"/>
          </p:nvPr>
        </p:nvSpPr>
        <p:spPr>
          <a:xfrm>
            <a:off x="0" y="9428583"/>
            <a:ext cx="2971800" cy="496332"/>
          </a:xfrm>
          <a:prstGeom prst="rect">
            <a:avLst/>
          </a:prstGeom>
        </p:spPr>
        <p:txBody>
          <a:bodyPr vert="horz" lIns="91440" tIns="45720" rIns="91440" bIns="45720" rtlCol="0" anchor="b"/>
          <a:lstStyle>
            <a:lvl1pPr algn="l" latinLnBrk="0">
              <a:defRPr lang="ro-RO" sz="1200"/>
            </a:lvl1pPr>
          </a:lstStyle>
          <a:p>
            <a:endParaRPr lang="ro-RO" noProof="0" dirty="0"/>
          </a:p>
        </p:txBody>
      </p:sp>
      <p:sp>
        <p:nvSpPr>
          <p:cNvPr id="7" name="Substituent număr diapozitiv 6"/>
          <p:cNvSpPr>
            <a:spLocks noGrp="1"/>
          </p:cNvSpPr>
          <p:nvPr>
            <p:ph type="sldNum" sz="quarter" idx="5"/>
          </p:nvPr>
        </p:nvSpPr>
        <p:spPr>
          <a:xfrm>
            <a:off x="3884613" y="9428583"/>
            <a:ext cx="2971800" cy="496332"/>
          </a:xfrm>
          <a:prstGeom prst="rect">
            <a:avLst/>
          </a:prstGeom>
        </p:spPr>
        <p:txBody>
          <a:bodyPr vert="horz" lIns="91440" tIns="45720" rIns="91440" bIns="45720" rtlCol="0" anchor="b"/>
          <a:lstStyle>
            <a:lvl1pPr algn="r" latinLnBrk="0">
              <a:defRPr lang="ro-RO" sz="1200"/>
            </a:lvl1pPr>
          </a:lstStyle>
          <a:p>
            <a:fld id="{5FB91549-43BF-425A-AF25-75262019208C}" type="slidenum">
              <a:rPr lang="ro-RO" noProof="0" smtClean="0"/>
              <a:pPr/>
              <a:t>‹#›</a:t>
            </a:fld>
            <a:endParaRPr lang="ro-RO" noProof="0" dirty="0"/>
          </a:p>
        </p:txBody>
      </p:sp>
    </p:spTree>
    <p:extLst>
      <p:ext uri="{BB962C8B-B14F-4D97-AF65-F5344CB8AC3E}">
        <p14:creationId xmlns:p14="http://schemas.microsoft.com/office/powerpoint/2010/main" val="4239286417"/>
      </p:ext>
    </p:extLst>
  </p:cSld>
  <p:clrMap bg1="lt1" tx1="dk1" bg2="lt2" tx2="dk2" accent1="accent1" accent2="accent2" accent3="accent3" accent4="accent4" accent5="accent5" accent6="accent6" hlink="hlink" folHlink="folHlink"/>
  <p:notesStyle>
    <a:lvl1pPr marL="0" algn="l" defTabSz="914400" rtl="0" eaLnBrk="1" latinLnBrk="0" hangingPunct="1">
      <a:defRPr lang="ro-RO" sz="1200" kern="1200">
        <a:solidFill>
          <a:schemeClr val="tx2"/>
        </a:solidFill>
        <a:latin typeface="+mn-lt"/>
        <a:ea typeface="+mn-ea"/>
        <a:cs typeface="+mn-cs"/>
      </a:defRPr>
    </a:lvl1pPr>
    <a:lvl2pPr marL="457200" algn="l" defTabSz="914400" rtl="0" eaLnBrk="1" latinLnBrk="0" hangingPunct="1">
      <a:defRPr lang="ro-RO" sz="1200" kern="1200">
        <a:solidFill>
          <a:schemeClr val="tx2"/>
        </a:solidFill>
        <a:latin typeface="+mn-lt"/>
        <a:ea typeface="+mn-ea"/>
        <a:cs typeface="+mn-cs"/>
      </a:defRPr>
    </a:lvl2pPr>
    <a:lvl3pPr marL="914400" algn="l" defTabSz="914400" rtl="0" eaLnBrk="1" latinLnBrk="0" hangingPunct="1">
      <a:defRPr lang="ro-RO" sz="1200" kern="1200">
        <a:solidFill>
          <a:schemeClr val="tx2"/>
        </a:solidFill>
        <a:latin typeface="+mn-lt"/>
        <a:ea typeface="+mn-ea"/>
        <a:cs typeface="+mn-cs"/>
      </a:defRPr>
    </a:lvl3pPr>
    <a:lvl4pPr marL="1371600" algn="l" defTabSz="914400" rtl="0" eaLnBrk="1" latinLnBrk="0" hangingPunct="1">
      <a:defRPr lang="ro-RO" sz="1200" kern="1200">
        <a:solidFill>
          <a:schemeClr val="tx2"/>
        </a:solidFill>
        <a:latin typeface="+mn-lt"/>
        <a:ea typeface="+mn-ea"/>
        <a:cs typeface="+mn-cs"/>
      </a:defRPr>
    </a:lvl4pPr>
    <a:lvl5pPr marL="1828800" algn="l" defTabSz="914400" rtl="0" eaLnBrk="1" latinLnBrk="0" hangingPunct="1">
      <a:defRPr lang="ro-RO" sz="1200" kern="1200">
        <a:solidFill>
          <a:schemeClr val="tx2"/>
        </a:solidFill>
        <a:latin typeface="+mn-lt"/>
        <a:ea typeface="+mn-ea"/>
        <a:cs typeface="+mn-cs"/>
      </a:defRPr>
    </a:lvl5pPr>
    <a:lvl6pPr marL="2286000" algn="l" defTabSz="914400" rtl="0" eaLnBrk="1" latinLnBrk="0" hangingPunct="1">
      <a:defRPr lang="ro-RO" sz="1200" kern="1200">
        <a:solidFill>
          <a:schemeClr val="tx1"/>
        </a:solidFill>
        <a:latin typeface="+mn-lt"/>
        <a:ea typeface="+mn-ea"/>
        <a:cs typeface="+mn-cs"/>
      </a:defRPr>
    </a:lvl6pPr>
    <a:lvl7pPr marL="2743200" algn="l" defTabSz="914400" rtl="0" eaLnBrk="1" latinLnBrk="0" hangingPunct="1">
      <a:defRPr lang="ro-RO" sz="1200" kern="1200">
        <a:solidFill>
          <a:schemeClr val="tx1"/>
        </a:solidFill>
        <a:latin typeface="+mn-lt"/>
        <a:ea typeface="+mn-ea"/>
        <a:cs typeface="+mn-cs"/>
      </a:defRPr>
    </a:lvl7pPr>
    <a:lvl8pPr marL="3200400" algn="l" defTabSz="914400" rtl="0" eaLnBrk="1" latinLnBrk="0" hangingPunct="1">
      <a:defRPr lang="ro-RO" sz="1200" kern="1200">
        <a:solidFill>
          <a:schemeClr val="tx1"/>
        </a:solidFill>
        <a:latin typeface="+mn-lt"/>
        <a:ea typeface="+mn-ea"/>
        <a:cs typeface="+mn-cs"/>
      </a:defRPr>
    </a:lvl8pPr>
    <a:lvl9pPr marL="3657600" algn="l" defTabSz="914400" rtl="0" eaLnBrk="1" latinLnBrk="0" hangingPunct="1">
      <a:defRPr lang="ro-RO"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fld id="{5FB91549-43BF-425A-AF25-75262019208C}" type="slidenum">
              <a:rPr lang="ro-RO"/>
              <a:pPr/>
              <a:t>5</a:t>
            </a:fld>
            <a:endParaRPr lang="ro-RO" dirty="0"/>
          </a:p>
        </p:txBody>
      </p:sp>
    </p:spTree>
    <p:extLst>
      <p:ext uri="{BB962C8B-B14F-4D97-AF65-F5344CB8AC3E}">
        <p14:creationId xmlns:p14="http://schemas.microsoft.com/office/powerpoint/2010/main" val="29342298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u diapozitiv">
    <p:bg>
      <p:bgRef idx="1002">
        <a:schemeClr val="bg2"/>
      </p:bgRef>
    </p:bg>
    <p:spTree>
      <p:nvGrpSpPr>
        <p:cNvPr id="1" name=""/>
        <p:cNvGrpSpPr/>
        <p:nvPr/>
      </p:nvGrpSpPr>
      <p:grpSpPr>
        <a:xfrm>
          <a:off x="0" y="0"/>
          <a:ext cx="0" cy="0"/>
          <a:chOff x="0" y="0"/>
          <a:chExt cx="0" cy="0"/>
        </a:xfrm>
      </p:grpSpPr>
      <p:pic>
        <p:nvPicPr>
          <p:cNvPr id="5" name="Imagin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73625" y="844296"/>
            <a:ext cx="7315200" cy="5169408"/>
          </a:xfrm>
          <a:prstGeom prst="rect">
            <a:avLst/>
          </a:prstGeom>
        </p:spPr>
      </p:pic>
      <p:sp>
        <p:nvSpPr>
          <p:cNvPr id="2" name="Titlu 1"/>
          <p:cNvSpPr>
            <a:spLocks noGrp="1"/>
          </p:cNvSpPr>
          <p:nvPr>
            <p:ph type="ctrTitle"/>
          </p:nvPr>
        </p:nvSpPr>
        <p:spPr>
          <a:xfrm>
            <a:off x="608013" y="685801"/>
            <a:ext cx="3962400" cy="4724399"/>
          </a:xfrm>
        </p:spPr>
        <p:txBody>
          <a:bodyPr>
            <a:normAutofit/>
          </a:bodyPr>
          <a:lstStyle>
            <a:lvl1pPr latinLnBrk="0">
              <a:defRPr lang="ro-RO" sz="4800"/>
            </a:lvl1pPr>
          </a:lstStyle>
          <a:p>
            <a:r>
              <a:rPr lang="it-IT" noProof="0" dirty="0" smtClean="0"/>
              <a:t>Clic pentru editare stil titlu</a:t>
            </a:r>
            <a:endParaRPr lang="ro-RO" noProof="0" dirty="0"/>
          </a:p>
        </p:txBody>
      </p:sp>
      <p:sp>
        <p:nvSpPr>
          <p:cNvPr id="3" name="Subtitlu 2"/>
          <p:cNvSpPr>
            <a:spLocks noGrp="1"/>
          </p:cNvSpPr>
          <p:nvPr>
            <p:ph type="subTitle" idx="1" hasCustomPrompt="1"/>
          </p:nvPr>
        </p:nvSpPr>
        <p:spPr>
          <a:xfrm>
            <a:off x="608013" y="5410200"/>
            <a:ext cx="3962400" cy="762000"/>
          </a:xfrm>
        </p:spPr>
        <p:txBody>
          <a:bodyPr>
            <a:normAutofit/>
          </a:bodyPr>
          <a:lstStyle>
            <a:lvl1pPr marL="0" indent="0" algn="l" latinLnBrk="0">
              <a:lnSpc>
                <a:spcPct val="110000"/>
              </a:lnSpc>
              <a:spcBef>
                <a:spcPts val="0"/>
              </a:spcBef>
              <a:buNone/>
              <a:defRPr lang="ro-RO" sz="2400">
                <a:solidFill>
                  <a:schemeClr val="tx1"/>
                </a:solidFill>
              </a:defRPr>
            </a:lvl1pPr>
            <a:lvl2pPr marL="457200" indent="0" algn="ctr" latinLnBrk="0">
              <a:buNone/>
              <a:defRPr lang="ro-RO">
                <a:solidFill>
                  <a:schemeClr val="tx1">
                    <a:tint val="75000"/>
                  </a:schemeClr>
                </a:solidFill>
              </a:defRPr>
            </a:lvl2pPr>
            <a:lvl3pPr marL="914400" indent="0" algn="ctr" latinLnBrk="0">
              <a:buNone/>
              <a:defRPr lang="ro-RO">
                <a:solidFill>
                  <a:schemeClr val="tx1">
                    <a:tint val="75000"/>
                  </a:schemeClr>
                </a:solidFill>
              </a:defRPr>
            </a:lvl3pPr>
            <a:lvl4pPr marL="1371600" indent="0" algn="ctr" latinLnBrk="0">
              <a:buNone/>
              <a:defRPr lang="ro-RO">
                <a:solidFill>
                  <a:schemeClr val="tx1">
                    <a:tint val="75000"/>
                  </a:schemeClr>
                </a:solidFill>
              </a:defRPr>
            </a:lvl4pPr>
            <a:lvl5pPr marL="1828800" indent="0" algn="ctr" latinLnBrk="0">
              <a:buNone/>
              <a:defRPr lang="ro-RO">
                <a:solidFill>
                  <a:schemeClr val="tx1">
                    <a:tint val="75000"/>
                  </a:schemeClr>
                </a:solidFill>
              </a:defRPr>
            </a:lvl5pPr>
            <a:lvl6pPr marL="2286000" indent="0" algn="ctr" latinLnBrk="0">
              <a:buNone/>
              <a:defRPr lang="ro-RO">
                <a:solidFill>
                  <a:schemeClr val="tx1">
                    <a:tint val="75000"/>
                  </a:schemeClr>
                </a:solidFill>
              </a:defRPr>
            </a:lvl6pPr>
            <a:lvl7pPr marL="2743200" indent="0" algn="ctr" latinLnBrk="0">
              <a:buNone/>
              <a:defRPr lang="ro-RO">
                <a:solidFill>
                  <a:schemeClr val="tx1">
                    <a:tint val="75000"/>
                  </a:schemeClr>
                </a:solidFill>
              </a:defRPr>
            </a:lvl7pPr>
            <a:lvl8pPr marL="3200400" indent="0" algn="ctr" latinLnBrk="0">
              <a:buNone/>
              <a:defRPr lang="ro-RO">
                <a:solidFill>
                  <a:schemeClr val="tx1">
                    <a:tint val="75000"/>
                  </a:schemeClr>
                </a:solidFill>
              </a:defRPr>
            </a:lvl8pPr>
            <a:lvl9pPr marL="3657600" indent="0" algn="ctr" latinLnBrk="0">
              <a:buNone/>
              <a:defRPr lang="ro-RO">
                <a:solidFill>
                  <a:schemeClr val="tx1">
                    <a:tint val="75000"/>
                  </a:schemeClr>
                </a:solidFill>
              </a:defRPr>
            </a:lvl9pPr>
          </a:lstStyle>
          <a:p>
            <a:r>
              <a:rPr lang="it-IT" noProof="0" dirty="0" smtClean="0"/>
              <a:t>Clic pentru editare stiluri text Coordonator</a:t>
            </a:r>
            <a:endParaRPr lang="ro-RO" noProof="0" dirty="0"/>
          </a:p>
        </p:txBody>
      </p:sp>
      <p:sp>
        <p:nvSpPr>
          <p:cNvPr id="8" name="Substituent dată 7"/>
          <p:cNvSpPr>
            <a:spLocks noGrp="1"/>
          </p:cNvSpPr>
          <p:nvPr>
            <p:ph type="dt" sz="half" idx="10"/>
          </p:nvPr>
        </p:nvSpPr>
        <p:spPr/>
        <p:txBody>
          <a:bodyPr/>
          <a:lstStyle>
            <a:lvl1pPr>
              <a:defRPr/>
            </a:lvl1pPr>
          </a:lstStyle>
          <a:p>
            <a:fld id="{C816A489-4968-45C6-A39E-BEE421BB020A}" type="datetime1">
              <a:rPr lang="ro-RO" noProof="0" smtClean="0"/>
              <a:pPr/>
              <a:t>14.06.2019</a:t>
            </a:fld>
            <a:endParaRPr lang="ro-RO" noProof="0" dirty="0"/>
          </a:p>
        </p:txBody>
      </p:sp>
      <p:sp>
        <p:nvSpPr>
          <p:cNvPr id="9" name="Substituent subsol 8"/>
          <p:cNvSpPr>
            <a:spLocks noGrp="1"/>
          </p:cNvSpPr>
          <p:nvPr>
            <p:ph type="ftr" sz="quarter" idx="11"/>
          </p:nvPr>
        </p:nvSpPr>
        <p:spPr/>
        <p:txBody>
          <a:bodyPr/>
          <a:lstStyle/>
          <a:p>
            <a:endParaRPr lang="ro-RO" noProof="0" dirty="0"/>
          </a:p>
        </p:txBody>
      </p:sp>
      <p:sp>
        <p:nvSpPr>
          <p:cNvPr id="10" name="Substituent număr diapozitiv 9"/>
          <p:cNvSpPr>
            <a:spLocks noGrp="1"/>
          </p:cNvSpPr>
          <p:nvPr>
            <p:ph type="sldNum" sz="quarter" idx="12"/>
          </p:nvPr>
        </p:nvSpPr>
        <p:spPr/>
        <p:txBody>
          <a:bodyPr/>
          <a:lstStyle/>
          <a:p>
            <a:fld id="{A3F31473-23EB-4724-8B59-FE6D21D89FA4}" type="slidenum">
              <a:rPr lang="ro-RO" noProof="0" smtClean="0"/>
              <a:pPr/>
              <a:t>‹#›</a:t>
            </a:fld>
            <a:endParaRPr lang="ro-RO" noProof="0" dirty="0"/>
          </a:p>
        </p:txBody>
      </p:sp>
    </p:spTree>
    <p:extLst>
      <p:ext uri="{BB962C8B-B14F-4D97-AF65-F5344CB8AC3E}">
        <p14:creationId xmlns:p14="http://schemas.microsoft.com/office/powerpoint/2010/main" val="27348395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it-IT" dirty="0" smtClean="0"/>
              <a:t>Clic pentru editare stil titlu</a:t>
            </a:r>
            <a:endParaRPr lang="ro-RO" dirty="0"/>
          </a:p>
        </p:txBody>
      </p:sp>
      <p:sp>
        <p:nvSpPr>
          <p:cNvPr id="3" name="Substituent text vertical 2"/>
          <p:cNvSpPr>
            <a:spLocks noGrp="1"/>
          </p:cNvSpPr>
          <p:nvPr>
            <p:ph type="body" orient="vert" idx="1"/>
          </p:nvPr>
        </p:nvSpPr>
        <p:spPr/>
        <p:txBody>
          <a:bodyPr vert="eaVert"/>
          <a:lstStyle>
            <a:lvl5pPr latinLnBrk="0">
              <a:defRPr lang="ro-RO"/>
            </a:lvl5pPr>
            <a:lvl6pPr latinLnBrk="0">
              <a:defRPr lang="ro-RO"/>
            </a:lvl6pPr>
            <a:lvl7pPr latinLnBrk="0">
              <a:defRPr lang="ro-RO"/>
            </a:lvl7pPr>
            <a:lvl8pPr latinLnBrk="0">
              <a:defRPr lang="ro-RO" baseline="0"/>
            </a:lvl8pPr>
            <a:lvl9pPr latinLnBrk="0">
              <a:defRPr lang="ro-RO" baseline="0"/>
            </a:lvl9pPr>
          </a:lstStyle>
          <a:p>
            <a:pPr lvl="0"/>
            <a:r>
              <a:rPr lang="it-IT" dirty="0" smtClean="0"/>
              <a:t>Clic pentru editare stiluri text Coordonator</a:t>
            </a:r>
            <a:endParaRPr lang="ro-RO" dirty="0"/>
          </a:p>
          <a:p>
            <a:pPr lvl="1"/>
            <a:r>
              <a:rPr lang="ro-RO" dirty="0"/>
              <a:t>Al doilea nivel</a:t>
            </a:r>
          </a:p>
          <a:p>
            <a:pPr lvl="2"/>
            <a:r>
              <a:rPr lang="ro-RO" dirty="0"/>
              <a:t>Al treilea nivel</a:t>
            </a:r>
          </a:p>
          <a:p>
            <a:pPr lvl="3"/>
            <a:r>
              <a:rPr lang="ro-RO" dirty="0"/>
              <a:t>Al patrulea nivel</a:t>
            </a:r>
          </a:p>
          <a:p>
            <a:pPr lvl="4"/>
            <a:r>
              <a:rPr lang="ro-RO" dirty="0"/>
              <a:t>Al cincilea nivel</a:t>
            </a:r>
          </a:p>
        </p:txBody>
      </p:sp>
      <p:sp>
        <p:nvSpPr>
          <p:cNvPr id="4" name="Substituent dată 3"/>
          <p:cNvSpPr>
            <a:spLocks noGrp="1"/>
          </p:cNvSpPr>
          <p:nvPr>
            <p:ph type="dt" sz="half" idx="10"/>
          </p:nvPr>
        </p:nvSpPr>
        <p:spPr/>
        <p:txBody>
          <a:bodyPr/>
          <a:lstStyle>
            <a:lvl1pPr>
              <a:defRPr/>
            </a:lvl1pPr>
          </a:lstStyle>
          <a:p>
            <a:fld id="{6D553AB6-B39B-40D4-B137-6521E6B2E0A7}" type="datetime1">
              <a:rPr lang="ro-RO" smtClean="0"/>
              <a:pPr/>
              <a:t>14.06.2019</a:t>
            </a:fld>
            <a:endParaRPr lang="ro-RO" dirty="0"/>
          </a:p>
        </p:txBody>
      </p:sp>
      <p:sp>
        <p:nvSpPr>
          <p:cNvPr id="5" name="Substituent subsol 4"/>
          <p:cNvSpPr>
            <a:spLocks noGrp="1"/>
          </p:cNvSpPr>
          <p:nvPr>
            <p:ph type="ftr" sz="quarter" idx="11"/>
          </p:nvPr>
        </p:nvSpPr>
        <p:spPr/>
        <p:txBody>
          <a:bodyPr/>
          <a:lstStyle/>
          <a:p>
            <a:endParaRPr lang="ro-RO" dirty="0"/>
          </a:p>
        </p:txBody>
      </p:sp>
      <p:sp>
        <p:nvSpPr>
          <p:cNvPr id="6" name="Substituent număr diapozitiv 5"/>
          <p:cNvSpPr>
            <a:spLocks noGrp="1"/>
          </p:cNvSpPr>
          <p:nvPr>
            <p:ph type="sldNum" sz="quarter" idx="12"/>
          </p:nvPr>
        </p:nvSpPr>
        <p:spPr/>
        <p:txBody>
          <a:bodyPr/>
          <a:lstStyle/>
          <a:p>
            <a:fld id="{A3F31473-23EB-4724-8B59-FE6D21D89FA4}" type="slidenum">
              <a:rPr lang="ro-RO" smtClean="0"/>
              <a:pPr/>
              <a:t>‹#›</a:t>
            </a:fld>
            <a:endParaRPr lang="ro-RO" dirty="0"/>
          </a:p>
        </p:txBody>
      </p:sp>
    </p:spTree>
    <p:extLst>
      <p:ext uri="{BB962C8B-B14F-4D97-AF65-F5344CB8AC3E}">
        <p14:creationId xmlns:p14="http://schemas.microsoft.com/office/powerpoint/2010/main" val="217629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Titlu vertical 1"/>
          <p:cNvSpPr>
            <a:spLocks noGrp="1"/>
          </p:cNvSpPr>
          <p:nvPr>
            <p:ph type="title" orient="vert"/>
          </p:nvPr>
        </p:nvSpPr>
        <p:spPr>
          <a:xfrm>
            <a:off x="10285412" y="685800"/>
            <a:ext cx="1295401" cy="5486400"/>
          </a:xfrm>
        </p:spPr>
        <p:txBody>
          <a:bodyPr vert="eaVert"/>
          <a:lstStyle/>
          <a:p>
            <a:r>
              <a:rPr lang="it-IT" noProof="0" dirty="0" smtClean="0"/>
              <a:t>Clic pentru editare stil titlu</a:t>
            </a:r>
            <a:endParaRPr lang="ro-RO" noProof="0" dirty="0"/>
          </a:p>
        </p:txBody>
      </p:sp>
      <p:sp>
        <p:nvSpPr>
          <p:cNvPr id="3" name="Substituent text vertical 2"/>
          <p:cNvSpPr>
            <a:spLocks noGrp="1"/>
          </p:cNvSpPr>
          <p:nvPr>
            <p:ph type="body" orient="vert" idx="1"/>
          </p:nvPr>
        </p:nvSpPr>
        <p:spPr>
          <a:xfrm>
            <a:off x="608012" y="685800"/>
            <a:ext cx="9474253" cy="5486400"/>
          </a:xfrm>
        </p:spPr>
        <p:txBody>
          <a:bodyPr vert="eaVert"/>
          <a:lstStyle>
            <a:lvl5pPr latinLnBrk="0">
              <a:defRPr lang="ro-RO"/>
            </a:lvl5pPr>
            <a:lvl6pPr latinLnBrk="0">
              <a:defRPr lang="ro-RO"/>
            </a:lvl6pPr>
            <a:lvl7pPr latinLnBrk="0">
              <a:defRPr lang="ro-RO"/>
            </a:lvl7pPr>
            <a:lvl8pPr latinLnBrk="0">
              <a:defRPr lang="ro-RO" baseline="0"/>
            </a:lvl8pPr>
            <a:lvl9pPr latinLnBrk="0">
              <a:defRPr lang="ro-RO" baseline="0"/>
            </a:lvl9pPr>
          </a:lstStyle>
          <a:p>
            <a:pPr lvl="0"/>
            <a:r>
              <a:rPr lang="it-IT" noProof="0" dirty="0" smtClean="0"/>
              <a:t>Clic pentru editare stiluri text Coordonator</a:t>
            </a:r>
            <a:endParaRPr lang="ro-RO" noProof="0" dirty="0"/>
          </a:p>
          <a:p>
            <a:pPr lvl="1"/>
            <a:r>
              <a:rPr lang="ro-RO" noProof="0" dirty="0"/>
              <a:t>Al doilea nivel</a:t>
            </a:r>
          </a:p>
          <a:p>
            <a:pPr lvl="2"/>
            <a:r>
              <a:rPr lang="ro-RO" noProof="0" dirty="0"/>
              <a:t>Al treilea nivel</a:t>
            </a:r>
          </a:p>
          <a:p>
            <a:pPr lvl="3"/>
            <a:r>
              <a:rPr lang="ro-RO" noProof="0" dirty="0"/>
              <a:t>Al patrulea nivel</a:t>
            </a:r>
          </a:p>
          <a:p>
            <a:pPr lvl="4"/>
            <a:r>
              <a:rPr lang="ro-RO" noProof="0" dirty="0"/>
              <a:t>Al cincilea nivel</a:t>
            </a:r>
          </a:p>
        </p:txBody>
      </p:sp>
      <p:sp>
        <p:nvSpPr>
          <p:cNvPr id="4" name="Substituent dată 3"/>
          <p:cNvSpPr>
            <a:spLocks noGrp="1"/>
          </p:cNvSpPr>
          <p:nvPr>
            <p:ph type="dt" sz="half" idx="10"/>
          </p:nvPr>
        </p:nvSpPr>
        <p:spPr/>
        <p:txBody>
          <a:bodyPr/>
          <a:lstStyle>
            <a:lvl1pPr>
              <a:defRPr/>
            </a:lvl1pPr>
          </a:lstStyle>
          <a:p>
            <a:fld id="{6E8A48CA-2A63-455B-90D6-7C0BEF3ED63A}" type="datetime1">
              <a:rPr lang="ro-RO" noProof="0" smtClean="0"/>
              <a:pPr/>
              <a:t>14.06.2019</a:t>
            </a:fld>
            <a:endParaRPr lang="ro-RO" noProof="0" dirty="0"/>
          </a:p>
        </p:txBody>
      </p:sp>
      <p:sp>
        <p:nvSpPr>
          <p:cNvPr id="5" name="Substituent subsol 4"/>
          <p:cNvSpPr>
            <a:spLocks noGrp="1"/>
          </p:cNvSpPr>
          <p:nvPr>
            <p:ph type="ftr" sz="quarter" idx="11"/>
          </p:nvPr>
        </p:nvSpPr>
        <p:spPr/>
        <p:txBody>
          <a:bodyPr/>
          <a:lstStyle/>
          <a:p>
            <a:endParaRPr lang="ro-RO" noProof="0" dirty="0"/>
          </a:p>
        </p:txBody>
      </p:sp>
      <p:sp>
        <p:nvSpPr>
          <p:cNvPr id="6" name="Substituent număr diapozitiv 5"/>
          <p:cNvSpPr>
            <a:spLocks noGrp="1"/>
          </p:cNvSpPr>
          <p:nvPr>
            <p:ph type="sldNum" sz="quarter" idx="12"/>
          </p:nvPr>
        </p:nvSpPr>
        <p:spPr/>
        <p:txBody>
          <a:bodyPr/>
          <a:lstStyle/>
          <a:p>
            <a:fld id="{A3F31473-23EB-4724-8B59-FE6D21D89FA4}" type="slidenum">
              <a:rPr lang="ro-RO" noProof="0" smtClean="0"/>
              <a:pPr/>
              <a:t>‹#›</a:t>
            </a:fld>
            <a:endParaRPr lang="ro-RO" noProof="0" dirty="0"/>
          </a:p>
        </p:txBody>
      </p:sp>
    </p:spTree>
    <p:extLst>
      <p:ext uri="{BB962C8B-B14F-4D97-AF65-F5344CB8AC3E}">
        <p14:creationId xmlns:p14="http://schemas.microsoft.com/office/powerpoint/2010/main" val="385005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it-IT" dirty="0" smtClean="0"/>
              <a:t>Clic pentru editare stil titlu</a:t>
            </a:r>
            <a:endParaRPr lang="ro-RO" dirty="0"/>
          </a:p>
        </p:txBody>
      </p:sp>
      <p:sp>
        <p:nvSpPr>
          <p:cNvPr id="3" name="Substituent conținut 2"/>
          <p:cNvSpPr>
            <a:spLocks noGrp="1"/>
          </p:cNvSpPr>
          <p:nvPr>
            <p:ph idx="1"/>
          </p:nvPr>
        </p:nvSpPr>
        <p:spPr/>
        <p:txBody>
          <a:bodyPr/>
          <a:lstStyle>
            <a:lvl1pPr>
              <a:lnSpc>
                <a:spcPct val="110000"/>
              </a:lnSpc>
              <a:defRPr/>
            </a:lvl1pPr>
            <a:lvl2pPr>
              <a:lnSpc>
                <a:spcPct val="110000"/>
              </a:lnSpc>
              <a:defRPr/>
            </a:lvl2pPr>
            <a:lvl3pPr>
              <a:lnSpc>
                <a:spcPct val="110000"/>
              </a:lnSpc>
              <a:defRPr/>
            </a:lvl3pPr>
            <a:lvl4pPr>
              <a:lnSpc>
                <a:spcPct val="110000"/>
              </a:lnSpc>
              <a:defRPr/>
            </a:lvl4pPr>
            <a:lvl5pPr latinLnBrk="0">
              <a:lnSpc>
                <a:spcPct val="110000"/>
              </a:lnSpc>
              <a:defRPr lang="ro-RO"/>
            </a:lvl5pPr>
            <a:lvl6pPr latinLnBrk="0">
              <a:defRPr lang="ro-RO"/>
            </a:lvl6pPr>
            <a:lvl7pPr latinLnBrk="0">
              <a:defRPr lang="ro-RO"/>
            </a:lvl7pPr>
            <a:lvl8pPr latinLnBrk="0">
              <a:defRPr lang="ro-RO"/>
            </a:lvl8pPr>
            <a:lvl9pPr latinLnBrk="0">
              <a:defRPr lang="ro-RO"/>
            </a:lvl9pPr>
          </a:lstStyle>
          <a:p>
            <a:pPr lvl="0"/>
            <a:r>
              <a:rPr lang="it-IT" dirty="0" smtClean="0"/>
              <a:t>Clic pentru editare stiluri text Coordonator</a:t>
            </a:r>
            <a:endParaRPr lang="ro-RO" dirty="0"/>
          </a:p>
          <a:p>
            <a:pPr lvl="1"/>
            <a:r>
              <a:rPr lang="ro-RO" dirty="0"/>
              <a:t>Al doilea nivel</a:t>
            </a:r>
          </a:p>
          <a:p>
            <a:pPr lvl="2"/>
            <a:r>
              <a:rPr lang="ro-RO" dirty="0"/>
              <a:t>Al treilea nivel</a:t>
            </a:r>
          </a:p>
          <a:p>
            <a:pPr lvl="3"/>
            <a:r>
              <a:rPr lang="ro-RO" dirty="0"/>
              <a:t>Al patrulea nivel</a:t>
            </a:r>
          </a:p>
          <a:p>
            <a:pPr lvl="4"/>
            <a:r>
              <a:rPr lang="ro-RO" dirty="0"/>
              <a:t>Al cincilea nivel</a:t>
            </a:r>
          </a:p>
        </p:txBody>
      </p:sp>
      <p:sp>
        <p:nvSpPr>
          <p:cNvPr id="4" name="Substituent dată 3"/>
          <p:cNvSpPr>
            <a:spLocks noGrp="1"/>
          </p:cNvSpPr>
          <p:nvPr>
            <p:ph type="dt" sz="half" idx="10"/>
          </p:nvPr>
        </p:nvSpPr>
        <p:spPr/>
        <p:txBody>
          <a:bodyPr/>
          <a:lstStyle>
            <a:lvl1pPr>
              <a:defRPr/>
            </a:lvl1pPr>
          </a:lstStyle>
          <a:p>
            <a:fld id="{DFE4B089-1E3A-4C40-9BA6-59CCE81A203F}" type="datetime1">
              <a:rPr lang="ro-RO" smtClean="0"/>
              <a:pPr/>
              <a:t>14.06.2019</a:t>
            </a:fld>
            <a:endParaRPr lang="ro-RO" dirty="0"/>
          </a:p>
        </p:txBody>
      </p:sp>
      <p:sp>
        <p:nvSpPr>
          <p:cNvPr id="5" name="Substituent subsol 4"/>
          <p:cNvSpPr>
            <a:spLocks noGrp="1"/>
          </p:cNvSpPr>
          <p:nvPr>
            <p:ph type="ftr" sz="quarter" idx="11"/>
          </p:nvPr>
        </p:nvSpPr>
        <p:spPr/>
        <p:txBody>
          <a:bodyPr/>
          <a:lstStyle/>
          <a:p>
            <a:endParaRPr lang="ro-RO" dirty="0"/>
          </a:p>
        </p:txBody>
      </p:sp>
      <p:sp>
        <p:nvSpPr>
          <p:cNvPr id="6" name="Substituent număr diapozitiv 5"/>
          <p:cNvSpPr>
            <a:spLocks noGrp="1"/>
          </p:cNvSpPr>
          <p:nvPr>
            <p:ph type="sldNum" sz="quarter" idx="12"/>
          </p:nvPr>
        </p:nvSpPr>
        <p:spPr/>
        <p:txBody>
          <a:bodyPr/>
          <a:lstStyle/>
          <a:p>
            <a:fld id="{A3F31473-23EB-4724-8B59-FE6D21D89FA4}" type="slidenum">
              <a:rPr lang="ro-RO" smtClean="0"/>
              <a:pPr/>
              <a:t>‹#›</a:t>
            </a:fld>
            <a:endParaRPr lang="ro-RO" dirty="0"/>
          </a:p>
        </p:txBody>
      </p:sp>
    </p:spTree>
    <p:extLst>
      <p:ext uri="{BB962C8B-B14F-4D97-AF65-F5344CB8AC3E}">
        <p14:creationId xmlns:p14="http://schemas.microsoft.com/office/powerpoint/2010/main" val="3137862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ntet secțiune">
    <p:spTree>
      <p:nvGrpSpPr>
        <p:cNvPr id="1" name=""/>
        <p:cNvGrpSpPr/>
        <p:nvPr/>
      </p:nvGrpSpPr>
      <p:grpSpPr>
        <a:xfrm>
          <a:off x="0" y="0"/>
          <a:ext cx="0" cy="0"/>
          <a:chOff x="0" y="0"/>
          <a:chExt cx="0" cy="0"/>
        </a:xfrm>
      </p:grpSpPr>
      <p:sp>
        <p:nvSpPr>
          <p:cNvPr id="2" name="Titlu 1"/>
          <p:cNvSpPr>
            <a:spLocks noGrp="1"/>
          </p:cNvSpPr>
          <p:nvPr>
            <p:ph type="title"/>
          </p:nvPr>
        </p:nvSpPr>
        <p:spPr>
          <a:xfrm>
            <a:off x="608013" y="2590800"/>
            <a:ext cx="8229599" cy="2819400"/>
          </a:xfrm>
        </p:spPr>
        <p:txBody>
          <a:bodyPr anchor="b">
            <a:normAutofit/>
          </a:bodyPr>
          <a:lstStyle>
            <a:lvl1pPr algn="l" latinLnBrk="0">
              <a:defRPr lang="ro-RO" sz="4800" b="0" cap="none" baseline="0"/>
            </a:lvl1pPr>
          </a:lstStyle>
          <a:p>
            <a:r>
              <a:rPr lang="it-IT" dirty="0" smtClean="0"/>
              <a:t>Clic pentru editare stil titlu</a:t>
            </a:r>
            <a:endParaRPr lang="ro-RO" dirty="0"/>
          </a:p>
        </p:txBody>
      </p:sp>
      <p:sp>
        <p:nvSpPr>
          <p:cNvPr id="3" name="Substituent text 2"/>
          <p:cNvSpPr>
            <a:spLocks noGrp="1"/>
          </p:cNvSpPr>
          <p:nvPr>
            <p:ph type="body" idx="1"/>
          </p:nvPr>
        </p:nvSpPr>
        <p:spPr>
          <a:xfrm>
            <a:off x="606425" y="5410200"/>
            <a:ext cx="8231187" cy="762000"/>
          </a:xfrm>
        </p:spPr>
        <p:txBody>
          <a:bodyPr anchor="t">
            <a:normAutofit/>
          </a:bodyPr>
          <a:lstStyle>
            <a:lvl1pPr marL="0" indent="0" latinLnBrk="0">
              <a:lnSpc>
                <a:spcPct val="110000"/>
              </a:lnSpc>
              <a:spcBef>
                <a:spcPts val="0"/>
              </a:spcBef>
              <a:buNone/>
              <a:defRPr lang="ro-RO" sz="2400">
                <a:solidFill>
                  <a:schemeClr val="tx1"/>
                </a:solidFill>
              </a:defRPr>
            </a:lvl1pPr>
            <a:lvl2pPr marL="457200" indent="0" latinLnBrk="0">
              <a:buNone/>
              <a:defRPr lang="ro-RO" sz="1800">
                <a:solidFill>
                  <a:schemeClr val="tx1">
                    <a:tint val="75000"/>
                  </a:schemeClr>
                </a:solidFill>
              </a:defRPr>
            </a:lvl2pPr>
            <a:lvl3pPr marL="914400" indent="0" latinLnBrk="0">
              <a:buNone/>
              <a:defRPr lang="ro-RO" sz="1600">
                <a:solidFill>
                  <a:schemeClr val="tx1">
                    <a:tint val="75000"/>
                  </a:schemeClr>
                </a:solidFill>
              </a:defRPr>
            </a:lvl3pPr>
            <a:lvl4pPr marL="1371600" indent="0" latinLnBrk="0">
              <a:buNone/>
              <a:defRPr lang="ro-RO" sz="1400">
                <a:solidFill>
                  <a:schemeClr val="tx1">
                    <a:tint val="75000"/>
                  </a:schemeClr>
                </a:solidFill>
              </a:defRPr>
            </a:lvl4pPr>
            <a:lvl5pPr marL="1828800" indent="0" latinLnBrk="0">
              <a:buNone/>
              <a:defRPr lang="ro-RO" sz="1400">
                <a:solidFill>
                  <a:schemeClr val="tx1">
                    <a:tint val="75000"/>
                  </a:schemeClr>
                </a:solidFill>
              </a:defRPr>
            </a:lvl5pPr>
            <a:lvl6pPr marL="2286000" indent="0" latinLnBrk="0">
              <a:buNone/>
              <a:defRPr lang="ro-RO" sz="1400">
                <a:solidFill>
                  <a:schemeClr val="tx1">
                    <a:tint val="75000"/>
                  </a:schemeClr>
                </a:solidFill>
              </a:defRPr>
            </a:lvl6pPr>
            <a:lvl7pPr marL="2743200" indent="0" latinLnBrk="0">
              <a:buNone/>
              <a:defRPr lang="ro-RO" sz="1400">
                <a:solidFill>
                  <a:schemeClr val="tx1">
                    <a:tint val="75000"/>
                  </a:schemeClr>
                </a:solidFill>
              </a:defRPr>
            </a:lvl7pPr>
            <a:lvl8pPr marL="3200400" indent="0" latinLnBrk="0">
              <a:buNone/>
              <a:defRPr lang="ro-RO" sz="1400">
                <a:solidFill>
                  <a:schemeClr val="tx1">
                    <a:tint val="75000"/>
                  </a:schemeClr>
                </a:solidFill>
              </a:defRPr>
            </a:lvl8pPr>
            <a:lvl9pPr marL="3657600" indent="0" latinLnBrk="0">
              <a:buNone/>
              <a:defRPr lang="ro-RO" sz="1400">
                <a:solidFill>
                  <a:schemeClr val="tx1">
                    <a:tint val="75000"/>
                  </a:schemeClr>
                </a:solidFill>
              </a:defRPr>
            </a:lvl9pPr>
          </a:lstStyle>
          <a:p>
            <a:pPr lvl="0"/>
            <a:r>
              <a:rPr lang="it-IT" dirty="0" smtClean="0"/>
              <a:t>Clic pentru editare stiluri text Coordonator</a:t>
            </a:r>
            <a:endParaRPr lang="ro-RO" dirty="0"/>
          </a:p>
        </p:txBody>
      </p:sp>
      <p:sp>
        <p:nvSpPr>
          <p:cNvPr id="7" name="Substituent dată 6"/>
          <p:cNvSpPr>
            <a:spLocks noGrp="1"/>
          </p:cNvSpPr>
          <p:nvPr>
            <p:ph type="dt" sz="half" idx="10"/>
          </p:nvPr>
        </p:nvSpPr>
        <p:spPr/>
        <p:txBody>
          <a:bodyPr/>
          <a:lstStyle>
            <a:lvl1pPr>
              <a:defRPr/>
            </a:lvl1pPr>
          </a:lstStyle>
          <a:p>
            <a:fld id="{FF765416-F4C8-45BE-8EE8-7EE1CACB1070}" type="datetime1">
              <a:rPr lang="ro-RO" smtClean="0"/>
              <a:pPr/>
              <a:t>14.06.2019</a:t>
            </a:fld>
            <a:endParaRPr lang="ro-RO" dirty="0"/>
          </a:p>
        </p:txBody>
      </p:sp>
      <p:sp>
        <p:nvSpPr>
          <p:cNvPr id="8" name="Substituent subsol 7"/>
          <p:cNvSpPr>
            <a:spLocks noGrp="1"/>
          </p:cNvSpPr>
          <p:nvPr>
            <p:ph type="ftr" sz="quarter" idx="11"/>
          </p:nvPr>
        </p:nvSpPr>
        <p:spPr/>
        <p:txBody>
          <a:bodyPr/>
          <a:lstStyle/>
          <a:p>
            <a:endParaRPr lang="ro-RO" dirty="0"/>
          </a:p>
        </p:txBody>
      </p:sp>
      <p:sp>
        <p:nvSpPr>
          <p:cNvPr id="9" name="Substituent număr diapozitiv 8"/>
          <p:cNvSpPr>
            <a:spLocks noGrp="1"/>
          </p:cNvSpPr>
          <p:nvPr>
            <p:ph type="sldNum" sz="quarter" idx="12"/>
          </p:nvPr>
        </p:nvSpPr>
        <p:spPr/>
        <p:txBody>
          <a:bodyPr/>
          <a:lstStyle/>
          <a:p>
            <a:fld id="{A3F31473-23EB-4724-8B59-FE6D21D89FA4}" type="slidenum">
              <a:rPr lang="ro-RO" smtClean="0"/>
              <a:pPr/>
              <a:t>‹#›</a:t>
            </a:fld>
            <a:endParaRPr lang="ro-RO" dirty="0"/>
          </a:p>
        </p:txBody>
      </p:sp>
    </p:spTree>
    <p:extLst>
      <p:ext uri="{BB962C8B-B14F-4D97-AF65-F5344CB8AC3E}">
        <p14:creationId xmlns:p14="http://schemas.microsoft.com/office/powerpoint/2010/main" val="322511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it-IT" dirty="0" smtClean="0"/>
              <a:t>Clic pentru editare stil titlu</a:t>
            </a:r>
            <a:endParaRPr lang="ro-RO" dirty="0"/>
          </a:p>
        </p:txBody>
      </p:sp>
      <p:sp>
        <p:nvSpPr>
          <p:cNvPr id="3" name="Substituent conținut 2"/>
          <p:cNvSpPr>
            <a:spLocks noGrp="1"/>
          </p:cNvSpPr>
          <p:nvPr>
            <p:ph sz="half" idx="1"/>
          </p:nvPr>
        </p:nvSpPr>
        <p:spPr>
          <a:xfrm>
            <a:off x="1293812" y="685800"/>
            <a:ext cx="5029200" cy="4191000"/>
          </a:xfrm>
        </p:spPr>
        <p:txBody>
          <a:bodyPr/>
          <a:lstStyle>
            <a:lvl1pPr latinLnBrk="0">
              <a:defRPr lang="ro-RO" sz="2800"/>
            </a:lvl1pPr>
            <a:lvl2pPr latinLnBrk="0">
              <a:defRPr lang="ro-RO" sz="2400"/>
            </a:lvl2pPr>
            <a:lvl3pPr latinLnBrk="0">
              <a:defRPr lang="ro-RO" sz="2000"/>
            </a:lvl3pPr>
            <a:lvl4pPr latinLnBrk="0">
              <a:defRPr lang="ro-RO" sz="1800"/>
            </a:lvl4pPr>
            <a:lvl5pPr latinLnBrk="0">
              <a:defRPr lang="ro-RO" sz="1800"/>
            </a:lvl5pPr>
            <a:lvl6pPr latinLnBrk="0">
              <a:defRPr lang="ro-RO" sz="1800"/>
            </a:lvl6pPr>
            <a:lvl7pPr latinLnBrk="0">
              <a:defRPr lang="ro-RO" sz="1800"/>
            </a:lvl7pPr>
            <a:lvl8pPr latinLnBrk="0">
              <a:defRPr lang="ro-RO" sz="1800"/>
            </a:lvl8pPr>
            <a:lvl9pPr latinLnBrk="0">
              <a:defRPr lang="ro-RO" sz="1800"/>
            </a:lvl9pPr>
          </a:lstStyle>
          <a:p>
            <a:pPr lvl="0"/>
            <a:r>
              <a:rPr lang="it-IT" dirty="0" smtClean="0"/>
              <a:t>Clic pentru editare stiluri text Coordonator</a:t>
            </a:r>
            <a:endParaRPr lang="ro-RO" dirty="0"/>
          </a:p>
          <a:p>
            <a:pPr lvl="1"/>
            <a:r>
              <a:rPr lang="ro-RO" dirty="0"/>
              <a:t>Al doilea nivel</a:t>
            </a:r>
          </a:p>
          <a:p>
            <a:pPr lvl="2"/>
            <a:r>
              <a:rPr lang="ro-RO" dirty="0"/>
              <a:t>Al treilea nivel</a:t>
            </a:r>
          </a:p>
          <a:p>
            <a:pPr lvl="3"/>
            <a:r>
              <a:rPr lang="ro-RO" dirty="0"/>
              <a:t>Al patrulea nivel</a:t>
            </a:r>
          </a:p>
          <a:p>
            <a:pPr lvl="4"/>
            <a:r>
              <a:rPr lang="ro-RO" dirty="0"/>
              <a:t>Al cincilea nivel</a:t>
            </a:r>
          </a:p>
        </p:txBody>
      </p:sp>
      <p:sp>
        <p:nvSpPr>
          <p:cNvPr id="4" name="Substituent conținut 3"/>
          <p:cNvSpPr>
            <a:spLocks noGrp="1"/>
          </p:cNvSpPr>
          <p:nvPr>
            <p:ph sz="half" idx="2"/>
          </p:nvPr>
        </p:nvSpPr>
        <p:spPr>
          <a:xfrm>
            <a:off x="6551614" y="685800"/>
            <a:ext cx="5029199" cy="4191000"/>
          </a:xfrm>
        </p:spPr>
        <p:txBody>
          <a:bodyPr/>
          <a:lstStyle>
            <a:lvl1pPr latinLnBrk="0">
              <a:defRPr lang="ro-RO" sz="2800"/>
            </a:lvl1pPr>
            <a:lvl2pPr latinLnBrk="0">
              <a:defRPr lang="ro-RO" sz="2400"/>
            </a:lvl2pPr>
            <a:lvl3pPr latinLnBrk="0">
              <a:defRPr lang="ro-RO" sz="2000"/>
            </a:lvl3pPr>
            <a:lvl4pPr latinLnBrk="0">
              <a:defRPr lang="ro-RO" sz="1800"/>
            </a:lvl4pPr>
            <a:lvl5pPr latinLnBrk="0">
              <a:defRPr lang="ro-RO" sz="1800"/>
            </a:lvl5pPr>
            <a:lvl6pPr latinLnBrk="0">
              <a:defRPr lang="ro-RO" sz="1800"/>
            </a:lvl6pPr>
            <a:lvl7pPr latinLnBrk="0">
              <a:defRPr lang="ro-RO" sz="1800"/>
            </a:lvl7pPr>
            <a:lvl8pPr latinLnBrk="0">
              <a:defRPr lang="ro-RO" sz="1800"/>
            </a:lvl8pPr>
            <a:lvl9pPr latinLnBrk="0">
              <a:defRPr lang="ro-RO" sz="1800"/>
            </a:lvl9pPr>
          </a:lstStyle>
          <a:p>
            <a:pPr lvl="0"/>
            <a:r>
              <a:rPr lang="it-IT" dirty="0" smtClean="0"/>
              <a:t>Clic pentru editare stiluri text Coordonator</a:t>
            </a:r>
            <a:endParaRPr lang="ro-RO" dirty="0"/>
          </a:p>
          <a:p>
            <a:pPr lvl="1"/>
            <a:r>
              <a:rPr lang="ro-RO" dirty="0"/>
              <a:t>Al doilea nivel</a:t>
            </a:r>
          </a:p>
          <a:p>
            <a:pPr lvl="2"/>
            <a:r>
              <a:rPr lang="ro-RO" dirty="0"/>
              <a:t>Al treilea nivel</a:t>
            </a:r>
          </a:p>
          <a:p>
            <a:pPr lvl="3"/>
            <a:r>
              <a:rPr lang="ro-RO" dirty="0"/>
              <a:t>Al patrulea nivel</a:t>
            </a:r>
          </a:p>
          <a:p>
            <a:pPr lvl="4"/>
            <a:r>
              <a:rPr lang="ro-RO" dirty="0"/>
              <a:t>Al cincilea nivel</a:t>
            </a:r>
          </a:p>
        </p:txBody>
      </p:sp>
      <p:sp>
        <p:nvSpPr>
          <p:cNvPr id="5" name="Substituent dată 4"/>
          <p:cNvSpPr>
            <a:spLocks noGrp="1"/>
          </p:cNvSpPr>
          <p:nvPr>
            <p:ph type="dt" sz="half" idx="10"/>
          </p:nvPr>
        </p:nvSpPr>
        <p:spPr/>
        <p:txBody>
          <a:bodyPr/>
          <a:lstStyle>
            <a:lvl1pPr>
              <a:defRPr/>
            </a:lvl1pPr>
          </a:lstStyle>
          <a:p>
            <a:fld id="{DD5D08C0-3CB6-4386-9205-D6843B9A3631}" type="datetime1">
              <a:rPr lang="ro-RO" smtClean="0"/>
              <a:pPr/>
              <a:t>14.06.2019</a:t>
            </a:fld>
            <a:endParaRPr lang="ro-RO" dirty="0"/>
          </a:p>
        </p:txBody>
      </p:sp>
      <p:sp>
        <p:nvSpPr>
          <p:cNvPr id="6" name="Substituent subsol 5"/>
          <p:cNvSpPr>
            <a:spLocks noGrp="1"/>
          </p:cNvSpPr>
          <p:nvPr>
            <p:ph type="ftr" sz="quarter" idx="11"/>
          </p:nvPr>
        </p:nvSpPr>
        <p:spPr/>
        <p:txBody>
          <a:bodyPr/>
          <a:lstStyle/>
          <a:p>
            <a:endParaRPr lang="ro-RO" dirty="0"/>
          </a:p>
        </p:txBody>
      </p:sp>
      <p:sp>
        <p:nvSpPr>
          <p:cNvPr id="7" name="Substituent număr diapozitiv 6"/>
          <p:cNvSpPr>
            <a:spLocks noGrp="1"/>
          </p:cNvSpPr>
          <p:nvPr>
            <p:ph type="sldNum" sz="quarter" idx="12"/>
          </p:nvPr>
        </p:nvSpPr>
        <p:spPr/>
        <p:txBody>
          <a:bodyPr/>
          <a:lstStyle/>
          <a:p>
            <a:fld id="{A3F31473-23EB-4724-8B59-FE6D21D89FA4}" type="slidenum">
              <a:rPr lang="ro-RO" smtClean="0"/>
              <a:pPr/>
              <a:t>‹#›</a:t>
            </a:fld>
            <a:endParaRPr lang="ro-RO" dirty="0"/>
          </a:p>
        </p:txBody>
      </p:sp>
    </p:spTree>
    <p:extLst>
      <p:ext uri="{BB962C8B-B14F-4D97-AF65-F5344CB8AC3E}">
        <p14:creationId xmlns:p14="http://schemas.microsoft.com/office/powerpoint/2010/main" val="3897013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lvl1pPr latinLnBrk="0">
              <a:defRPr lang="ro-RO"/>
            </a:lvl1pPr>
          </a:lstStyle>
          <a:p>
            <a:r>
              <a:rPr lang="it-IT" noProof="0" dirty="0" smtClean="0"/>
              <a:t>Clic pentru editare stil titlu</a:t>
            </a:r>
            <a:endParaRPr lang="ro-RO" noProof="0" dirty="0"/>
          </a:p>
        </p:txBody>
      </p:sp>
      <p:sp>
        <p:nvSpPr>
          <p:cNvPr id="3" name="Substituent text 2"/>
          <p:cNvSpPr>
            <a:spLocks noGrp="1"/>
          </p:cNvSpPr>
          <p:nvPr>
            <p:ph type="body" idx="1"/>
          </p:nvPr>
        </p:nvSpPr>
        <p:spPr>
          <a:xfrm>
            <a:off x="1293664" y="685800"/>
            <a:ext cx="5029200" cy="990600"/>
          </a:xfrm>
        </p:spPr>
        <p:txBody>
          <a:bodyPr anchor="ctr">
            <a:normAutofit/>
          </a:bodyPr>
          <a:lstStyle>
            <a:lvl1pPr marL="0" indent="0" latinLnBrk="0">
              <a:spcBef>
                <a:spcPts val="0"/>
              </a:spcBef>
              <a:buNone/>
              <a:defRPr lang="ro-RO" sz="3000" b="0"/>
            </a:lvl1pPr>
            <a:lvl2pPr marL="457200" indent="0" latinLnBrk="0">
              <a:buNone/>
              <a:defRPr lang="ro-RO" sz="2000" b="1"/>
            </a:lvl2pPr>
            <a:lvl3pPr marL="914400" indent="0" latinLnBrk="0">
              <a:buNone/>
              <a:defRPr lang="ro-RO" sz="1800" b="1"/>
            </a:lvl3pPr>
            <a:lvl4pPr marL="1371600" indent="0" latinLnBrk="0">
              <a:buNone/>
              <a:defRPr lang="ro-RO" sz="1600" b="1"/>
            </a:lvl4pPr>
            <a:lvl5pPr marL="1828800" indent="0" latinLnBrk="0">
              <a:buNone/>
              <a:defRPr lang="ro-RO" sz="1600" b="1"/>
            </a:lvl5pPr>
            <a:lvl6pPr marL="2286000" indent="0" latinLnBrk="0">
              <a:buNone/>
              <a:defRPr lang="ro-RO" sz="1600" b="1"/>
            </a:lvl6pPr>
            <a:lvl7pPr marL="2743200" indent="0" latinLnBrk="0">
              <a:buNone/>
              <a:defRPr lang="ro-RO" sz="1600" b="1"/>
            </a:lvl7pPr>
            <a:lvl8pPr marL="3200400" indent="0" latinLnBrk="0">
              <a:buNone/>
              <a:defRPr lang="ro-RO" sz="1600" b="1"/>
            </a:lvl8pPr>
            <a:lvl9pPr marL="3657600" indent="0" latinLnBrk="0">
              <a:buNone/>
              <a:defRPr lang="ro-RO" sz="1600" b="1"/>
            </a:lvl9pPr>
          </a:lstStyle>
          <a:p>
            <a:pPr lvl="0"/>
            <a:r>
              <a:rPr lang="it-IT" noProof="0" dirty="0" smtClean="0"/>
              <a:t>Clic pentru editare stiluri text Coordonator</a:t>
            </a:r>
            <a:endParaRPr lang="ro-RO" noProof="0" dirty="0"/>
          </a:p>
        </p:txBody>
      </p:sp>
      <p:sp>
        <p:nvSpPr>
          <p:cNvPr id="4" name="Substituent conținut 3"/>
          <p:cNvSpPr>
            <a:spLocks noGrp="1"/>
          </p:cNvSpPr>
          <p:nvPr>
            <p:ph sz="half" idx="2"/>
          </p:nvPr>
        </p:nvSpPr>
        <p:spPr>
          <a:xfrm>
            <a:off x="1293664" y="1676400"/>
            <a:ext cx="5029200" cy="3200400"/>
          </a:xfrm>
        </p:spPr>
        <p:txBody>
          <a:bodyPr/>
          <a:lstStyle>
            <a:lvl1pPr latinLnBrk="0">
              <a:defRPr lang="ro-RO" sz="2400"/>
            </a:lvl1pPr>
            <a:lvl2pPr latinLnBrk="0">
              <a:defRPr lang="ro-RO" sz="2000"/>
            </a:lvl2pPr>
            <a:lvl3pPr latinLnBrk="0">
              <a:defRPr lang="ro-RO" sz="1800"/>
            </a:lvl3pPr>
            <a:lvl4pPr latinLnBrk="0">
              <a:defRPr lang="ro-RO" sz="1600"/>
            </a:lvl4pPr>
            <a:lvl5pPr latinLnBrk="0">
              <a:defRPr lang="ro-RO" sz="1600"/>
            </a:lvl5pPr>
            <a:lvl6pPr latinLnBrk="0">
              <a:defRPr lang="ro-RO" sz="1600"/>
            </a:lvl6pPr>
            <a:lvl7pPr latinLnBrk="0">
              <a:defRPr lang="ro-RO" sz="1600"/>
            </a:lvl7pPr>
            <a:lvl8pPr latinLnBrk="0">
              <a:defRPr lang="ro-RO" sz="1600"/>
            </a:lvl8pPr>
            <a:lvl9pPr latinLnBrk="0">
              <a:defRPr lang="ro-RO" sz="1600"/>
            </a:lvl9pPr>
          </a:lstStyle>
          <a:p>
            <a:pPr lvl="0"/>
            <a:r>
              <a:rPr lang="it-IT" noProof="0" dirty="0" smtClean="0"/>
              <a:t>Clic pentru editare stiluri text Coordonator</a:t>
            </a:r>
            <a:endParaRPr lang="ro-RO" noProof="0" dirty="0"/>
          </a:p>
          <a:p>
            <a:pPr lvl="1"/>
            <a:r>
              <a:rPr lang="ro-RO" noProof="0" dirty="0"/>
              <a:t>Al doilea nivel</a:t>
            </a:r>
          </a:p>
          <a:p>
            <a:pPr lvl="2"/>
            <a:r>
              <a:rPr lang="ro-RO" noProof="0" dirty="0"/>
              <a:t>Al treilea nivel</a:t>
            </a:r>
          </a:p>
          <a:p>
            <a:pPr lvl="3"/>
            <a:r>
              <a:rPr lang="ro-RO" noProof="0" dirty="0"/>
              <a:t>Al patrulea nivel</a:t>
            </a:r>
          </a:p>
          <a:p>
            <a:pPr lvl="4"/>
            <a:r>
              <a:rPr lang="ro-RO" noProof="0" dirty="0"/>
              <a:t>Al cincilea nivel</a:t>
            </a:r>
          </a:p>
        </p:txBody>
      </p:sp>
      <p:sp>
        <p:nvSpPr>
          <p:cNvPr id="5" name="Substituent text 4"/>
          <p:cNvSpPr>
            <a:spLocks noGrp="1"/>
          </p:cNvSpPr>
          <p:nvPr>
            <p:ph type="body" sz="quarter" idx="3"/>
          </p:nvPr>
        </p:nvSpPr>
        <p:spPr>
          <a:xfrm>
            <a:off x="6551613" y="685800"/>
            <a:ext cx="5029200" cy="990600"/>
          </a:xfrm>
        </p:spPr>
        <p:txBody>
          <a:bodyPr anchor="ctr">
            <a:normAutofit/>
          </a:bodyPr>
          <a:lstStyle>
            <a:lvl1pPr marL="0" indent="0" latinLnBrk="0">
              <a:spcBef>
                <a:spcPts val="0"/>
              </a:spcBef>
              <a:buNone/>
              <a:defRPr lang="ro-RO" sz="3000" b="0"/>
            </a:lvl1pPr>
            <a:lvl2pPr marL="457200" indent="0" latinLnBrk="0">
              <a:buNone/>
              <a:defRPr lang="ro-RO" sz="2000" b="1"/>
            </a:lvl2pPr>
            <a:lvl3pPr marL="914400" indent="0" latinLnBrk="0">
              <a:buNone/>
              <a:defRPr lang="ro-RO" sz="1800" b="1"/>
            </a:lvl3pPr>
            <a:lvl4pPr marL="1371600" indent="0" latinLnBrk="0">
              <a:buNone/>
              <a:defRPr lang="ro-RO" sz="1600" b="1"/>
            </a:lvl4pPr>
            <a:lvl5pPr marL="1828800" indent="0" latinLnBrk="0">
              <a:buNone/>
              <a:defRPr lang="ro-RO" sz="1600" b="1"/>
            </a:lvl5pPr>
            <a:lvl6pPr marL="2286000" indent="0" latinLnBrk="0">
              <a:buNone/>
              <a:defRPr lang="ro-RO" sz="1600" b="1"/>
            </a:lvl6pPr>
            <a:lvl7pPr marL="2743200" indent="0" latinLnBrk="0">
              <a:buNone/>
              <a:defRPr lang="ro-RO" sz="1600" b="1"/>
            </a:lvl7pPr>
            <a:lvl8pPr marL="3200400" indent="0" latinLnBrk="0">
              <a:buNone/>
              <a:defRPr lang="ro-RO" sz="1600" b="1"/>
            </a:lvl8pPr>
            <a:lvl9pPr marL="3657600" indent="0" latinLnBrk="0">
              <a:buNone/>
              <a:defRPr lang="ro-RO" sz="1600" b="1"/>
            </a:lvl9pPr>
          </a:lstStyle>
          <a:p>
            <a:pPr lvl="0"/>
            <a:r>
              <a:rPr lang="it-IT" noProof="0" dirty="0" smtClean="0"/>
              <a:t>Clic pentru editare stiluri text Coordonator</a:t>
            </a:r>
            <a:endParaRPr lang="ro-RO" noProof="0" dirty="0"/>
          </a:p>
        </p:txBody>
      </p:sp>
      <p:sp>
        <p:nvSpPr>
          <p:cNvPr id="6" name="Substituent conținut 5"/>
          <p:cNvSpPr>
            <a:spLocks noGrp="1"/>
          </p:cNvSpPr>
          <p:nvPr>
            <p:ph sz="quarter" idx="4"/>
          </p:nvPr>
        </p:nvSpPr>
        <p:spPr>
          <a:xfrm>
            <a:off x="6550025" y="1676400"/>
            <a:ext cx="5029200" cy="3200400"/>
          </a:xfrm>
        </p:spPr>
        <p:txBody>
          <a:bodyPr/>
          <a:lstStyle>
            <a:lvl1pPr latinLnBrk="0">
              <a:defRPr lang="ro-RO" sz="2400"/>
            </a:lvl1pPr>
            <a:lvl2pPr latinLnBrk="0">
              <a:defRPr lang="ro-RO" sz="2000"/>
            </a:lvl2pPr>
            <a:lvl3pPr latinLnBrk="0">
              <a:defRPr lang="ro-RO" sz="1800"/>
            </a:lvl3pPr>
            <a:lvl4pPr latinLnBrk="0">
              <a:defRPr lang="ro-RO" sz="1600"/>
            </a:lvl4pPr>
            <a:lvl5pPr latinLnBrk="0">
              <a:defRPr lang="ro-RO" sz="1600"/>
            </a:lvl5pPr>
            <a:lvl6pPr latinLnBrk="0">
              <a:defRPr lang="ro-RO" sz="1600"/>
            </a:lvl6pPr>
            <a:lvl7pPr latinLnBrk="0">
              <a:defRPr lang="ro-RO" sz="1600"/>
            </a:lvl7pPr>
            <a:lvl8pPr latinLnBrk="0">
              <a:defRPr lang="ro-RO" sz="1600"/>
            </a:lvl8pPr>
            <a:lvl9pPr latinLnBrk="0">
              <a:defRPr lang="ro-RO" sz="1600"/>
            </a:lvl9pPr>
          </a:lstStyle>
          <a:p>
            <a:pPr lvl="0"/>
            <a:r>
              <a:rPr lang="it-IT" noProof="0" dirty="0" smtClean="0"/>
              <a:t>Clic pentru editare stiluri text Coordonator</a:t>
            </a:r>
            <a:endParaRPr lang="ro-RO" noProof="0" dirty="0"/>
          </a:p>
          <a:p>
            <a:pPr lvl="1"/>
            <a:r>
              <a:rPr lang="ro-RO" noProof="0" dirty="0"/>
              <a:t>Al doilea nivel</a:t>
            </a:r>
          </a:p>
          <a:p>
            <a:pPr lvl="2"/>
            <a:r>
              <a:rPr lang="ro-RO" noProof="0" dirty="0"/>
              <a:t>Al treilea nivel</a:t>
            </a:r>
          </a:p>
          <a:p>
            <a:pPr lvl="3"/>
            <a:r>
              <a:rPr lang="ro-RO" noProof="0" dirty="0"/>
              <a:t>Al patrulea nivel</a:t>
            </a:r>
          </a:p>
          <a:p>
            <a:pPr lvl="4"/>
            <a:r>
              <a:rPr lang="ro-RO" noProof="0" dirty="0"/>
              <a:t>Al cincilea nivel</a:t>
            </a:r>
          </a:p>
        </p:txBody>
      </p:sp>
      <p:sp>
        <p:nvSpPr>
          <p:cNvPr id="7" name="Substituent dată 6"/>
          <p:cNvSpPr>
            <a:spLocks noGrp="1"/>
          </p:cNvSpPr>
          <p:nvPr>
            <p:ph type="dt" sz="half" idx="10"/>
          </p:nvPr>
        </p:nvSpPr>
        <p:spPr/>
        <p:txBody>
          <a:bodyPr/>
          <a:lstStyle>
            <a:lvl1pPr>
              <a:defRPr/>
            </a:lvl1pPr>
          </a:lstStyle>
          <a:p>
            <a:fld id="{2C785A60-B06D-4E90-8B5B-3A678A76058C}" type="datetime1">
              <a:rPr lang="ro-RO" noProof="0" smtClean="0"/>
              <a:pPr/>
              <a:t>14.06.2019</a:t>
            </a:fld>
            <a:endParaRPr lang="ro-RO" noProof="0" dirty="0"/>
          </a:p>
        </p:txBody>
      </p:sp>
      <p:sp>
        <p:nvSpPr>
          <p:cNvPr id="8" name="Substituent subsol 7"/>
          <p:cNvSpPr>
            <a:spLocks noGrp="1"/>
          </p:cNvSpPr>
          <p:nvPr>
            <p:ph type="ftr" sz="quarter" idx="11"/>
          </p:nvPr>
        </p:nvSpPr>
        <p:spPr/>
        <p:txBody>
          <a:bodyPr/>
          <a:lstStyle/>
          <a:p>
            <a:endParaRPr lang="ro-RO" noProof="0" dirty="0"/>
          </a:p>
        </p:txBody>
      </p:sp>
      <p:sp>
        <p:nvSpPr>
          <p:cNvPr id="9" name="Substituent număr diapozitiv 8"/>
          <p:cNvSpPr>
            <a:spLocks noGrp="1"/>
          </p:cNvSpPr>
          <p:nvPr>
            <p:ph type="sldNum" sz="quarter" idx="12"/>
          </p:nvPr>
        </p:nvSpPr>
        <p:spPr/>
        <p:txBody>
          <a:bodyPr/>
          <a:lstStyle/>
          <a:p>
            <a:fld id="{A3F31473-23EB-4724-8B59-FE6D21D89FA4}" type="slidenum">
              <a:rPr lang="ro-RO" noProof="0" smtClean="0"/>
              <a:pPr/>
              <a:t>‹#›</a:t>
            </a:fld>
            <a:endParaRPr lang="ro-RO" noProof="0" dirty="0"/>
          </a:p>
        </p:txBody>
      </p:sp>
    </p:spTree>
    <p:extLst>
      <p:ext uri="{BB962C8B-B14F-4D97-AF65-F5344CB8AC3E}">
        <p14:creationId xmlns:p14="http://schemas.microsoft.com/office/powerpoint/2010/main" val="513096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it-IT" dirty="0" smtClean="0"/>
              <a:t>Clic pentru editare stil titlu</a:t>
            </a:r>
            <a:endParaRPr lang="ro-RO" dirty="0"/>
          </a:p>
        </p:txBody>
      </p:sp>
      <p:sp>
        <p:nvSpPr>
          <p:cNvPr id="3" name="Substituent dată 2"/>
          <p:cNvSpPr>
            <a:spLocks noGrp="1"/>
          </p:cNvSpPr>
          <p:nvPr>
            <p:ph type="dt" sz="half" idx="10"/>
          </p:nvPr>
        </p:nvSpPr>
        <p:spPr/>
        <p:txBody>
          <a:bodyPr/>
          <a:lstStyle>
            <a:lvl1pPr>
              <a:defRPr/>
            </a:lvl1pPr>
          </a:lstStyle>
          <a:p>
            <a:fld id="{5E140E27-C7ED-4102-8C06-25502BD62150}" type="datetime1">
              <a:rPr lang="ro-RO" smtClean="0"/>
              <a:pPr/>
              <a:t>14.06.2019</a:t>
            </a:fld>
            <a:endParaRPr lang="ro-RO" dirty="0"/>
          </a:p>
        </p:txBody>
      </p:sp>
      <p:sp>
        <p:nvSpPr>
          <p:cNvPr id="4" name="Substituent subsol 3"/>
          <p:cNvSpPr>
            <a:spLocks noGrp="1"/>
          </p:cNvSpPr>
          <p:nvPr>
            <p:ph type="ftr" sz="quarter" idx="11"/>
          </p:nvPr>
        </p:nvSpPr>
        <p:spPr/>
        <p:txBody>
          <a:bodyPr/>
          <a:lstStyle/>
          <a:p>
            <a:endParaRPr lang="ro-RO" dirty="0"/>
          </a:p>
        </p:txBody>
      </p:sp>
      <p:sp>
        <p:nvSpPr>
          <p:cNvPr id="5" name="Substituent număr diapozitiv 4"/>
          <p:cNvSpPr>
            <a:spLocks noGrp="1"/>
          </p:cNvSpPr>
          <p:nvPr>
            <p:ph type="sldNum" sz="quarter" idx="12"/>
          </p:nvPr>
        </p:nvSpPr>
        <p:spPr/>
        <p:txBody>
          <a:bodyPr/>
          <a:lstStyle/>
          <a:p>
            <a:fld id="{A3F31473-23EB-4724-8B59-FE6D21D89FA4}" type="slidenum">
              <a:rPr lang="ro-RO" smtClean="0"/>
              <a:pPr/>
              <a:t>‹#›</a:t>
            </a:fld>
            <a:endParaRPr lang="ro-RO" dirty="0"/>
          </a:p>
        </p:txBody>
      </p:sp>
    </p:spTree>
    <p:extLst>
      <p:ext uri="{BB962C8B-B14F-4D97-AF65-F5344CB8AC3E}">
        <p14:creationId xmlns:p14="http://schemas.microsoft.com/office/powerpoint/2010/main" val="3134428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Substituent dată 1"/>
          <p:cNvSpPr>
            <a:spLocks noGrp="1"/>
          </p:cNvSpPr>
          <p:nvPr>
            <p:ph type="dt" sz="half" idx="10"/>
          </p:nvPr>
        </p:nvSpPr>
        <p:spPr/>
        <p:txBody>
          <a:bodyPr/>
          <a:lstStyle>
            <a:lvl1pPr>
              <a:defRPr/>
            </a:lvl1pPr>
          </a:lstStyle>
          <a:p>
            <a:fld id="{AB400341-D4F7-4DFD-BEA4-9813FFAD7454}" type="datetime1">
              <a:rPr lang="ro-RO" smtClean="0"/>
              <a:pPr/>
              <a:t>14.06.2019</a:t>
            </a:fld>
            <a:endParaRPr lang="ro-RO" dirty="0"/>
          </a:p>
        </p:txBody>
      </p:sp>
      <p:sp>
        <p:nvSpPr>
          <p:cNvPr id="3" name="Substituent subsol 2"/>
          <p:cNvSpPr>
            <a:spLocks noGrp="1"/>
          </p:cNvSpPr>
          <p:nvPr>
            <p:ph type="ftr" sz="quarter" idx="11"/>
          </p:nvPr>
        </p:nvSpPr>
        <p:spPr/>
        <p:txBody>
          <a:bodyPr/>
          <a:lstStyle/>
          <a:p>
            <a:endParaRPr lang="ro-RO" dirty="0"/>
          </a:p>
        </p:txBody>
      </p:sp>
      <p:sp>
        <p:nvSpPr>
          <p:cNvPr id="4" name="Substituent număr diapozitiv 3"/>
          <p:cNvSpPr>
            <a:spLocks noGrp="1"/>
          </p:cNvSpPr>
          <p:nvPr>
            <p:ph type="sldNum" sz="quarter" idx="12"/>
          </p:nvPr>
        </p:nvSpPr>
        <p:spPr/>
        <p:txBody>
          <a:bodyPr/>
          <a:lstStyle/>
          <a:p>
            <a:fld id="{A3F31473-23EB-4724-8B59-FE6D21D89FA4}" type="slidenum">
              <a:rPr lang="ro-RO" smtClean="0"/>
              <a:pPr/>
              <a:t>‹#›</a:t>
            </a:fld>
            <a:endParaRPr lang="ro-RO" dirty="0"/>
          </a:p>
        </p:txBody>
      </p:sp>
    </p:spTree>
    <p:extLst>
      <p:ext uri="{BB962C8B-B14F-4D97-AF65-F5344CB8AC3E}">
        <p14:creationId xmlns:p14="http://schemas.microsoft.com/office/powerpoint/2010/main" val="1910311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2" name="Titlu 1"/>
          <p:cNvSpPr>
            <a:spLocks noGrp="1"/>
          </p:cNvSpPr>
          <p:nvPr>
            <p:ph type="title"/>
          </p:nvPr>
        </p:nvSpPr>
        <p:spPr>
          <a:xfrm>
            <a:off x="608014" y="685800"/>
            <a:ext cx="3962400" cy="4724400"/>
          </a:xfrm>
        </p:spPr>
        <p:txBody>
          <a:bodyPr anchor="b">
            <a:noAutofit/>
          </a:bodyPr>
          <a:lstStyle>
            <a:lvl1pPr algn="l" latinLnBrk="0">
              <a:defRPr lang="ro-RO" sz="3600" b="0"/>
            </a:lvl1pPr>
          </a:lstStyle>
          <a:p>
            <a:r>
              <a:rPr lang="it-IT" dirty="0" smtClean="0"/>
              <a:t>Clic pentru editare stil titlu</a:t>
            </a:r>
            <a:endParaRPr lang="ro-RO" dirty="0"/>
          </a:p>
        </p:txBody>
      </p:sp>
      <p:sp>
        <p:nvSpPr>
          <p:cNvPr id="3" name="Substituent conținut 2"/>
          <p:cNvSpPr>
            <a:spLocks noGrp="1"/>
          </p:cNvSpPr>
          <p:nvPr>
            <p:ph idx="1"/>
          </p:nvPr>
        </p:nvSpPr>
        <p:spPr>
          <a:xfrm>
            <a:off x="4875212" y="685800"/>
            <a:ext cx="6704171" cy="5486400"/>
          </a:xfrm>
        </p:spPr>
        <p:txBody>
          <a:bodyPr>
            <a:normAutofit/>
          </a:bodyPr>
          <a:lstStyle>
            <a:lvl1pPr latinLnBrk="0">
              <a:defRPr lang="ro-RO" sz="2800"/>
            </a:lvl1pPr>
            <a:lvl2pPr latinLnBrk="0">
              <a:defRPr lang="ro-RO" sz="2400"/>
            </a:lvl2pPr>
            <a:lvl3pPr latinLnBrk="0">
              <a:defRPr lang="ro-RO" sz="2000"/>
            </a:lvl3pPr>
            <a:lvl4pPr latinLnBrk="0">
              <a:defRPr lang="ro-RO" sz="1800"/>
            </a:lvl4pPr>
            <a:lvl5pPr latinLnBrk="0">
              <a:defRPr lang="ro-RO" sz="1800"/>
            </a:lvl5pPr>
            <a:lvl6pPr latinLnBrk="0">
              <a:defRPr lang="ro-RO" sz="1800" baseline="0"/>
            </a:lvl6pPr>
            <a:lvl7pPr latinLnBrk="0">
              <a:defRPr lang="ro-RO" sz="1800" baseline="0"/>
            </a:lvl7pPr>
            <a:lvl8pPr latinLnBrk="0">
              <a:defRPr lang="ro-RO" sz="1800" baseline="0"/>
            </a:lvl8pPr>
            <a:lvl9pPr latinLnBrk="0">
              <a:defRPr lang="ro-RO" sz="1800" baseline="0"/>
            </a:lvl9pPr>
          </a:lstStyle>
          <a:p>
            <a:pPr lvl="0"/>
            <a:r>
              <a:rPr lang="it-IT" dirty="0" smtClean="0"/>
              <a:t>Clic pentru editare stiluri text Coordonator</a:t>
            </a:r>
            <a:endParaRPr lang="ro-RO" dirty="0"/>
          </a:p>
          <a:p>
            <a:pPr lvl="1"/>
            <a:r>
              <a:rPr lang="ro-RO" dirty="0"/>
              <a:t>Al doilea nivel</a:t>
            </a:r>
          </a:p>
          <a:p>
            <a:pPr lvl="2"/>
            <a:r>
              <a:rPr lang="ro-RO" dirty="0"/>
              <a:t>Al treilea nivel</a:t>
            </a:r>
          </a:p>
          <a:p>
            <a:pPr lvl="3"/>
            <a:r>
              <a:rPr lang="ro-RO" dirty="0"/>
              <a:t>Al patrulea nivel</a:t>
            </a:r>
          </a:p>
          <a:p>
            <a:pPr lvl="4"/>
            <a:r>
              <a:rPr lang="ro-RO" dirty="0"/>
              <a:t>Al cincilea nivel</a:t>
            </a:r>
          </a:p>
        </p:txBody>
      </p:sp>
      <p:sp>
        <p:nvSpPr>
          <p:cNvPr id="4" name="Substituent text 3"/>
          <p:cNvSpPr>
            <a:spLocks noGrp="1"/>
          </p:cNvSpPr>
          <p:nvPr>
            <p:ph type="body" sz="half" idx="2"/>
          </p:nvPr>
        </p:nvSpPr>
        <p:spPr>
          <a:xfrm>
            <a:off x="608013" y="5410200"/>
            <a:ext cx="3962400" cy="762000"/>
          </a:xfrm>
        </p:spPr>
        <p:txBody>
          <a:bodyPr>
            <a:normAutofit/>
          </a:bodyPr>
          <a:lstStyle>
            <a:lvl1pPr marL="0" indent="0" latinLnBrk="0">
              <a:spcBef>
                <a:spcPts val="0"/>
              </a:spcBef>
              <a:buNone/>
              <a:defRPr lang="ro-RO" sz="2000"/>
            </a:lvl1pPr>
            <a:lvl2pPr marL="457200" indent="0" latinLnBrk="0">
              <a:buNone/>
              <a:defRPr lang="ro-RO" sz="1200"/>
            </a:lvl2pPr>
            <a:lvl3pPr marL="914400" indent="0" latinLnBrk="0">
              <a:buNone/>
              <a:defRPr lang="ro-RO" sz="1000"/>
            </a:lvl3pPr>
            <a:lvl4pPr marL="1371600" indent="0" latinLnBrk="0">
              <a:buNone/>
              <a:defRPr lang="ro-RO" sz="900"/>
            </a:lvl4pPr>
            <a:lvl5pPr marL="1828800" indent="0" latinLnBrk="0">
              <a:buNone/>
              <a:defRPr lang="ro-RO" sz="900"/>
            </a:lvl5pPr>
            <a:lvl6pPr marL="2286000" indent="0" latinLnBrk="0">
              <a:buNone/>
              <a:defRPr lang="ro-RO" sz="900"/>
            </a:lvl6pPr>
            <a:lvl7pPr marL="2743200" indent="0" latinLnBrk="0">
              <a:buNone/>
              <a:defRPr lang="ro-RO" sz="900"/>
            </a:lvl7pPr>
            <a:lvl8pPr marL="3200400" indent="0" latinLnBrk="0">
              <a:buNone/>
              <a:defRPr lang="ro-RO" sz="900"/>
            </a:lvl8pPr>
            <a:lvl9pPr marL="3657600" indent="0" latinLnBrk="0">
              <a:buNone/>
              <a:defRPr lang="ro-RO" sz="900"/>
            </a:lvl9pPr>
          </a:lstStyle>
          <a:p>
            <a:pPr lvl="0"/>
            <a:r>
              <a:rPr lang="it-IT" dirty="0" smtClean="0"/>
              <a:t>Clic pentru editare stiluri text Coordonator</a:t>
            </a:r>
            <a:endParaRPr lang="ro-RO" dirty="0"/>
          </a:p>
        </p:txBody>
      </p:sp>
      <p:sp>
        <p:nvSpPr>
          <p:cNvPr id="5" name="Substituent dată 4"/>
          <p:cNvSpPr>
            <a:spLocks noGrp="1"/>
          </p:cNvSpPr>
          <p:nvPr>
            <p:ph type="dt" sz="half" idx="10"/>
          </p:nvPr>
        </p:nvSpPr>
        <p:spPr/>
        <p:txBody>
          <a:bodyPr/>
          <a:lstStyle>
            <a:lvl1pPr>
              <a:defRPr/>
            </a:lvl1pPr>
          </a:lstStyle>
          <a:p>
            <a:fld id="{15933B75-069A-4DA7-B1A7-A6D3AA3EBBEB}" type="datetime1">
              <a:rPr lang="ro-RO" smtClean="0"/>
              <a:pPr/>
              <a:t>14.06.2019</a:t>
            </a:fld>
            <a:endParaRPr lang="ro-RO" dirty="0"/>
          </a:p>
        </p:txBody>
      </p:sp>
      <p:sp>
        <p:nvSpPr>
          <p:cNvPr id="6" name="Substituent subsol 5"/>
          <p:cNvSpPr>
            <a:spLocks noGrp="1"/>
          </p:cNvSpPr>
          <p:nvPr>
            <p:ph type="ftr" sz="quarter" idx="11"/>
          </p:nvPr>
        </p:nvSpPr>
        <p:spPr/>
        <p:txBody>
          <a:bodyPr/>
          <a:lstStyle/>
          <a:p>
            <a:endParaRPr lang="ro-RO" dirty="0"/>
          </a:p>
        </p:txBody>
      </p:sp>
      <p:sp>
        <p:nvSpPr>
          <p:cNvPr id="7" name="Substituent număr diapozitiv 6"/>
          <p:cNvSpPr>
            <a:spLocks noGrp="1"/>
          </p:cNvSpPr>
          <p:nvPr>
            <p:ph type="sldNum" sz="quarter" idx="12"/>
          </p:nvPr>
        </p:nvSpPr>
        <p:spPr/>
        <p:txBody>
          <a:bodyPr/>
          <a:lstStyle/>
          <a:p>
            <a:fld id="{A3F31473-23EB-4724-8B59-FE6D21D89FA4}" type="slidenum">
              <a:rPr lang="ro-RO" smtClean="0"/>
              <a:pPr/>
              <a:t>‹#›</a:t>
            </a:fld>
            <a:endParaRPr lang="ro-RO" dirty="0"/>
          </a:p>
        </p:txBody>
      </p:sp>
    </p:spTree>
    <p:extLst>
      <p:ext uri="{BB962C8B-B14F-4D97-AF65-F5344CB8AC3E}">
        <p14:creationId xmlns:p14="http://schemas.microsoft.com/office/powerpoint/2010/main" val="2234726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sp>
        <p:nvSpPr>
          <p:cNvPr id="2" name="Titlu 1"/>
          <p:cNvSpPr>
            <a:spLocks noGrp="1"/>
          </p:cNvSpPr>
          <p:nvPr>
            <p:ph type="title"/>
          </p:nvPr>
        </p:nvSpPr>
        <p:spPr>
          <a:xfrm>
            <a:off x="608014" y="685800"/>
            <a:ext cx="3962400" cy="4724400"/>
          </a:xfrm>
        </p:spPr>
        <p:txBody>
          <a:bodyPr anchor="b">
            <a:normAutofit/>
          </a:bodyPr>
          <a:lstStyle>
            <a:lvl1pPr algn="l" latinLnBrk="0">
              <a:defRPr lang="ro-RO" sz="3600" b="0"/>
            </a:lvl1pPr>
          </a:lstStyle>
          <a:p>
            <a:r>
              <a:rPr lang="it-IT" dirty="0" smtClean="0"/>
              <a:t>Clic pentru editare stil titlu</a:t>
            </a:r>
            <a:endParaRPr lang="ro-RO" dirty="0"/>
          </a:p>
        </p:txBody>
      </p:sp>
      <p:sp>
        <p:nvSpPr>
          <p:cNvPr id="3" name="Substituent imagine 2"/>
          <p:cNvSpPr>
            <a:spLocks noGrp="1"/>
          </p:cNvSpPr>
          <p:nvPr>
            <p:ph type="pic" idx="1"/>
          </p:nvPr>
        </p:nvSpPr>
        <p:spPr>
          <a:xfrm>
            <a:off x="4875213" y="685800"/>
            <a:ext cx="6705600" cy="5486400"/>
          </a:xfrm>
          <a:ln w="63500">
            <a:solidFill>
              <a:schemeClr val="bg1"/>
            </a:solidFill>
            <a:miter lim="800000"/>
          </a:ln>
        </p:spPr>
        <p:txBody>
          <a:bodyPr/>
          <a:lstStyle>
            <a:lvl1pPr marL="0" indent="0" algn="ctr" latinLnBrk="0">
              <a:buNone/>
              <a:defRPr lang="ro-RO" sz="3200"/>
            </a:lvl1pPr>
            <a:lvl2pPr marL="457200" indent="0" latinLnBrk="0">
              <a:buNone/>
              <a:defRPr lang="ro-RO" sz="2800"/>
            </a:lvl2pPr>
            <a:lvl3pPr marL="914400" indent="0" latinLnBrk="0">
              <a:buNone/>
              <a:defRPr lang="ro-RO" sz="2400"/>
            </a:lvl3pPr>
            <a:lvl4pPr marL="1371600" indent="0" latinLnBrk="0">
              <a:buNone/>
              <a:defRPr lang="ro-RO" sz="2000"/>
            </a:lvl4pPr>
            <a:lvl5pPr marL="1828800" indent="0" latinLnBrk="0">
              <a:buNone/>
              <a:defRPr lang="ro-RO" sz="2000"/>
            </a:lvl5pPr>
            <a:lvl6pPr marL="2286000" indent="0" latinLnBrk="0">
              <a:buNone/>
              <a:defRPr lang="ro-RO" sz="2000"/>
            </a:lvl6pPr>
            <a:lvl7pPr marL="2743200" indent="0" latinLnBrk="0">
              <a:buNone/>
              <a:defRPr lang="ro-RO" sz="2000"/>
            </a:lvl7pPr>
            <a:lvl8pPr marL="3200400" indent="0" latinLnBrk="0">
              <a:buNone/>
              <a:defRPr lang="ro-RO" sz="2000"/>
            </a:lvl8pPr>
            <a:lvl9pPr marL="3657600" indent="0" latinLnBrk="0">
              <a:buNone/>
              <a:defRPr lang="ro-RO" sz="2000"/>
            </a:lvl9pPr>
          </a:lstStyle>
          <a:p>
            <a:r>
              <a:rPr lang="ro-RO" dirty="0"/>
              <a:t>Faceți clic pe pictogramă pentru a adăuga o imagine</a:t>
            </a:r>
          </a:p>
        </p:txBody>
      </p:sp>
      <p:sp>
        <p:nvSpPr>
          <p:cNvPr id="4" name="Substituent text 3"/>
          <p:cNvSpPr>
            <a:spLocks noGrp="1"/>
          </p:cNvSpPr>
          <p:nvPr>
            <p:ph type="body" sz="half" idx="2"/>
          </p:nvPr>
        </p:nvSpPr>
        <p:spPr>
          <a:xfrm>
            <a:off x="608013" y="5410200"/>
            <a:ext cx="3962400" cy="762000"/>
          </a:xfrm>
        </p:spPr>
        <p:txBody>
          <a:bodyPr>
            <a:normAutofit/>
          </a:bodyPr>
          <a:lstStyle>
            <a:lvl1pPr marL="0" indent="0" latinLnBrk="0">
              <a:spcBef>
                <a:spcPts val="0"/>
              </a:spcBef>
              <a:buNone/>
              <a:defRPr lang="ro-RO" sz="2000">
                <a:solidFill>
                  <a:schemeClr val="tx1"/>
                </a:solidFill>
              </a:defRPr>
            </a:lvl1pPr>
            <a:lvl2pPr marL="457200" indent="0" latinLnBrk="0">
              <a:buNone/>
              <a:defRPr lang="ro-RO" sz="1200"/>
            </a:lvl2pPr>
            <a:lvl3pPr marL="914400" indent="0" latinLnBrk="0">
              <a:buNone/>
              <a:defRPr lang="ro-RO" sz="1000"/>
            </a:lvl3pPr>
            <a:lvl4pPr marL="1371600" indent="0" latinLnBrk="0">
              <a:buNone/>
              <a:defRPr lang="ro-RO" sz="900"/>
            </a:lvl4pPr>
            <a:lvl5pPr marL="1828800" indent="0" latinLnBrk="0">
              <a:buNone/>
              <a:defRPr lang="ro-RO" sz="900"/>
            </a:lvl5pPr>
            <a:lvl6pPr marL="2286000" indent="0" latinLnBrk="0">
              <a:buNone/>
              <a:defRPr lang="ro-RO" sz="900"/>
            </a:lvl6pPr>
            <a:lvl7pPr marL="2743200" indent="0" latinLnBrk="0">
              <a:buNone/>
              <a:defRPr lang="ro-RO" sz="900"/>
            </a:lvl7pPr>
            <a:lvl8pPr marL="3200400" indent="0" latinLnBrk="0">
              <a:buNone/>
              <a:defRPr lang="ro-RO" sz="900"/>
            </a:lvl8pPr>
            <a:lvl9pPr marL="3657600" indent="0" latinLnBrk="0">
              <a:buNone/>
              <a:defRPr lang="ro-RO" sz="900"/>
            </a:lvl9pPr>
          </a:lstStyle>
          <a:p>
            <a:pPr lvl="0"/>
            <a:r>
              <a:rPr lang="it-IT" dirty="0" smtClean="0"/>
              <a:t>Clic pentru editare stiluri text Coordonator</a:t>
            </a:r>
            <a:endParaRPr lang="ro-RO" dirty="0"/>
          </a:p>
        </p:txBody>
      </p:sp>
      <p:sp>
        <p:nvSpPr>
          <p:cNvPr id="5" name="Substituent dată 4"/>
          <p:cNvSpPr>
            <a:spLocks noGrp="1"/>
          </p:cNvSpPr>
          <p:nvPr>
            <p:ph type="dt" sz="half" idx="10"/>
          </p:nvPr>
        </p:nvSpPr>
        <p:spPr/>
        <p:txBody>
          <a:bodyPr/>
          <a:lstStyle>
            <a:lvl1pPr>
              <a:defRPr/>
            </a:lvl1pPr>
          </a:lstStyle>
          <a:p>
            <a:fld id="{54B4C217-4086-4D80-9514-2AB10462F33A}" type="datetime1">
              <a:rPr lang="ro-RO" smtClean="0"/>
              <a:pPr/>
              <a:t>14.06.2019</a:t>
            </a:fld>
            <a:endParaRPr lang="ro-RO" dirty="0"/>
          </a:p>
        </p:txBody>
      </p:sp>
      <p:sp>
        <p:nvSpPr>
          <p:cNvPr id="6" name="Substituent subsol 5"/>
          <p:cNvSpPr>
            <a:spLocks noGrp="1"/>
          </p:cNvSpPr>
          <p:nvPr>
            <p:ph type="ftr" sz="quarter" idx="11"/>
          </p:nvPr>
        </p:nvSpPr>
        <p:spPr/>
        <p:txBody>
          <a:bodyPr/>
          <a:lstStyle/>
          <a:p>
            <a:endParaRPr lang="ro-RO" dirty="0"/>
          </a:p>
        </p:txBody>
      </p:sp>
      <p:sp>
        <p:nvSpPr>
          <p:cNvPr id="7" name="Substituent număr diapozitiv 6"/>
          <p:cNvSpPr>
            <a:spLocks noGrp="1"/>
          </p:cNvSpPr>
          <p:nvPr>
            <p:ph type="sldNum" sz="quarter" idx="12"/>
          </p:nvPr>
        </p:nvSpPr>
        <p:spPr/>
        <p:txBody>
          <a:bodyPr/>
          <a:lstStyle/>
          <a:p>
            <a:fld id="{A3F31473-23EB-4724-8B59-FE6D21D89FA4}" type="slidenum">
              <a:rPr lang="ro-RO" smtClean="0"/>
              <a:pPr/>
              <a:t>‹#›</a:t>
            </a:fld>
            <a:endParaRPr lang="ro-RO" dirty="0"/>
          </a:p>
        </p:txBody>
      </p:sp>
    </p:spTree>
    <p:extLst>
      <p:ext uri="{BB962C8B-B14F-4D97-AF65-F5344CB8AC3E}">
        <p14:creationId xmlns:p14="http://schemas.microsoft.com/office/powerpoint/2010/main" val="335204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Substituent titlu 1"/>
          <p:cNvSpPr>
            <a:spLocks noGrp="1"/>
          </p:cNvSpPr>
          <p:nvPr>
            <p:ph type="title"/>
          </p:nvPr>
        </p:nvSpPr>
        <p:spPr>
          <a:xfrm>
            <a:off x="609441" y="5105400"/>
            <a:ext cx="10971372" cy="1066800"/>
          </a:xfrm>
          <a:prstGeom prst="rect">
            <a:avLst/>
          </a:prstGeom>
        </p:spPr>
        <p:txBody>
          <a:bodyPr vert="horz" lIns="91440" tIns="45720" rIns="91440" bIns="45720" rtlCol="0" anchor="b">
            <a:normAutofit/>
          </a:bodyPr>
          <a:lstStyle/>
          <a:p>
            <a:r>
              <a:rPr lang="it-IT" noProof="0" dirty="0" smtClean="0"/>
              <a:t>Clic pentru editare stil titlu</a:t>
            </a:r>
            <a:endParaRPr lang="ro-RO" noProof="0" dirty="0"/>
          </a:p>
        </p:txBody>
      </p:sp>
      <p:sp>
        <p:nvSpPr>
          <p:cNvPr id="3" name="Substituent text 2"/>
          <p:cNvSpPr>
            <a:spLocks noGrp="1"/>
          </p:cNvSpPr>
          <p:nvPr>
            <p:ph type="body" idx="1"/>
          </p:nvPr>
        </p:nvSpPr>
        <p:spPr>
          <a:xfrm>
            <a:off x="1293813" y="685800"/>
            <a:ext cx="10287000" cy="4190999"/>
          </a:xfrm>
          <a:prstGeom prst="rect">
            <a:avLst/>
          </a:prstGeom>
        </p:spPr>
        <p:txBody>
          <a:bodyPr vert="horz" lIns="91440" tIns="45720" rIns="91440" bIns="45720" rtlCol="0">
            <a:normAutofit/>
          </a:bodyPr>
          <a:lstStyle/>
          <a:p>
            <a:pPr lvl="0"/>
            <a:r>
              <a:rPr lang="it-IT" noProof="0" dirty="0" smtClean="0"/>
              <a:t>Clic pentru editare stiluri text Coordonator</a:t>
            </a:r>
            <a:endParaRPr lang="ro-RO" noProof="0" dirty="0"/>
          </a:p>
          <a:p>
            <a:pPr lvl="1"/>
            <a:r>
              <a:rPr lang="ro-RO" noProof="0" dirty="0"/>
              <a:t>Al doilea nivel</a:t>
            </a:r>
          </a:p>
          <a:p>
            <a:pPr lvl="2"/>
            <a:r>
              <a:rPr lang="ro-RO" noProof="0" dirty="0"/>
              <a:t>Al treilea nivel</a:t>
            </a:r>
          </a:p>
          <a:p>
            <a:pPr lvl="3"/>
            <a:r>
              <a:rPr lang="ro-RO" noProof="0" dirty="0"/>
              <a:t>Al patrulea nivel</a:t>
            </a:r>
          </a:p>
          <a:p>
            <a:pPr lvl="4"/>
            <a:r>
              <a:rPr lang="ro-RO" noProof="0" dirty="0"/>
              <a:t>Al cincilea nivel</a:t>
            </a:r>
          </a:p>
        </p:txBody>
      </p:sp>
      <p:sp>
        <p:nvSpPr>
          <p:cNvPr id="4" name="Substituent dată 3"/>
          <p:cNvSpPr>
            <a:spLocks noGrp="1"/>
          </p:cNvSpPr>
          <p:nvPr>
            <p:ph type="dt" sz="half" idx="2"/>
          </p:nvPr>
        </p:nvSpPr>
        <p:spPr>
          <a:xfrm>
            <a:off x="609441" y="6356351"/>
            <a:ext cx="2844059" cy="365125"/>
          </a:xfrm>
          <a:prstGeom prst="rect">
            <a:avLst/>
          </a:prstGeom>
        </p:spPr>
        <p:txBody>
          <a:bodyPr vert="horz" lIns="91440" tIns="45720" rIns="91440" bIns="45720" rtlCol="0" anchor="ctr"/>
          <a:lstStyle>
            <a:lvl1pPr algn="l" latinLnBrk="0">
              <a:defRPr lang="ro-RO" sz="1200">
                <a:solidFill>
                  <a:srgbClr val="8C8C8C"/>
                </a:solidFill>
              </a:defRPr>
            </a:lvl1pPr>
          </a:lstStyle>
          <a:p>
            <a:fld id="{3BE7F9CA-099A-4EF8-AF0C-16568EDA8968}" type="datetime1">
              <a:rPr lang="ro-RO" noProof="0" smtClean="0"/>
              <a:pPr/>
              <a:t>14.06.2019</a:t>
            </a:fld>
            <a:endParaRPr lang="ro-RO" noProof="0" dirty="0"/>
          </a:p>
        </p:txBody>
      </p:sp>
      <p:sp>
        <p:nvSpPr>
          <p:cNvPr id="5" name="Substituent subsol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latinLnBrk="0">
              <a:defRPr lang="ro-RO" sz="1200">
                <a:solidFill>
                  <a:srgbClr val="8C8C8C"/>
                </a:solidFill>
              </a:defRPr>
            </a:lvl1pPr>
          </a:lstStyle>
          <a:p>
            <a:endParaRPr lang="ro-RO" noProof="0" dirty="0"/>
          </a:p>
        </p:txBody>
      </p:sp>
      <p:sp>
        <p:nvSpPr>
          <p:cNvPr id="6" name="Substituent număr diapozitiv 5"/>
          <p:cNvSpPr>
            <a:spLocks noGrp="1"/>
          </p:cNvSpPr>
          <p:nvPr>
            <p:ph type="sldNum" sz="quarter" idx="4"/>
          </p:nvPr>
        </p:nvSpPr>
        <p:spPr>
          <a:xfrm>
            <a:off x="8735325" y="6356351"/>
            <a:ext cx="2844059" cy="365125"/>
          </a:xfrm>
          <a:prstGeom prst="rect">
            <a:avLst/>
          </a:prstGeom>
        </p:spPr>
        <p:txBody>
          <a:bodyPr vert="horz" lIns="91440" tIns="45720" rIns="91440" bIns="45720" rtlCol="0" anchor="ctr"/>
          <a:lstStyle>
            <a:lvl1pPr algn="r" latinLnBrk="0">
              <a:defRPr lang="ro-RO" sz="1200">
                <a:solidFill>
                  <a:srgbClr val="8C8C8C"/>
                </a:solidFill>
              </a:defRPr>
            </a:lvl1pPr>
          </a:lstStyle>
          <a:p>
            <a:fld id="{A3F31473-23EB-4724-8B59-FE6D21D89FA4}" type="slidenum">
              <a:rPr lang="ro-RO" noProof="0" smtClean="0"/>
              <a:pPr/>
              <a:t>‹#›</a:t>
            </a:fld>
            <a:endParaRPr lang="ro-RO" noProof="0" dirty="0"/>
          </a:p>
        </p:txBody>
      </p:sp>
    </p:spTree>
    <p:extLst>
      <p:ext uri="{BB962C8B-B14F-4D97-AF65-F5344CB8AC3E}">
        <p14:creationId xmlns:p14="http://schemas.microsoft.com/office/powerpoint/2010/main" val="3449289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80000"/>
        </a:lnSpc>
        <a:spcBef>
          <a:spcPct val="0"/>
        </a:spcBef>
        <a:buNone/>
        <a:defRPr lang="ro-RO" sz="3600"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1800"/>
        </a:spcBef>
        <a:buClr>
          <a:schemeClr val="tx1"/>
        </a:buClr>
        <a:buSzPct val="80000"/>
        <a:buFont typeface="Arial" pitchFamily="34" charset="0"/>
        <a:buChar char="•"/>
        <a:defRPr lang="ro-RO" sz="2800" kern="1200">
          <a:solidFill>
            <a:schemeClr val="tx1"/>
          </a:solidFill>
          <a:latin typeface="+mn-lt"/>
          <a:ea typeface="+mn-ea"/>
          <a:cs typeface="+mn-cs"/>
        </a:defRPr>
      </a:lvl1pPr>
      <a:lvl2pPr marL="615950" indent="-285750" algn="l" defTabSz="914400" rtl="0" eaLnBrk="1" latinLnBrk="0" hangingPunct="1">
        <a:lnSpc>
          <a:spcPct val="100000"/>
        </a:lnSpc>
        <a:spcBef>
          <a:spcPts val="600"/>
        </a:spcBef>
        <a:buSzPct val="80000"/>
        <a:buFont typeface="Corbel" pitchFamily="34" charset="0"/>
        <a:buChar char="–"/>
        <a:defRPr lang="ro-RO" sz="2400" kern="1200">
          <a:solidFill>
            <a:schemeClr val="tx1"/>
          </a:solidFill>
          <a:latin typeface="+mn-lt"/>
          <a:ea typeface="+mn-ea"/>
          <a:cs typeface="+mn-cs"/>
        </a:defRPr>
      </a:lvl2pPr>
      <a:lvl3pPr marL="996696" indent="-228600" algn="l" defTabSz="914400" rtl="0" eaLnBrk="1" latinLnBrk="0" hangingPunct="1">
        <a:lnSpc>
          <a:spcPct val="100000"/>
        </a:lnSpc>
        <a:spcBef>
          <a:spcPts val="600"/>
        </a:spcBef>
        <a:buClr>
          <a:schemeClr val="tx1"/>
        </a:buClr>
        <a:buSzPct val="80000"/>
        <a:buFont typeface="Arial" pitchFamily="34" charset="0"/>
        <a:buChar char="•"/>
        <a:defRPr lang="ro-RO" sz="2000" kern="1200">
          <a:solidFill>
            <a:schemeClr val="tx1"/>
          </a:solidFill>
          <a:latin typeface="+mn-lt"/>
          <a:ea typeface="+mn-ea"/>
          <a:cs typeface="+mn-cs"/>
        </a:defRPr>
      </a:lvl3pPr>
      <a:lvl4pPr marL="1380744" indent="-283464" algn="l" defTabSz="914400" rtl="0" eaLnBrk="1" latinLnBrk="0" hangingPunct="1">
        <a:lnSpc>
          <a:spcPct val="100000"/>
        </a:lnSpc>
        <a:spcBef>
          <a:spcPts val="600"/>
        </a:spcBef>
        <a:buFont typeface="Corbel" pitchFamily="34" charset="0"/>
        <a:buChar char="–"/>
        <a:defRPr lang="ro-RO" sz="1800" kern="1200">
          <a:solidFill>
            <a:schemeClr val="tx1"/>
          </a:solidFill>
          <a:latin typeface="+mn-lt"/>
          <a:ea typeface="+mn-ea"/>
          <a:cs typeface="+mn-cs"/>
        </a:defRPr>
      </a:lvl4pPr>
      <a:lvl5pPr marL="1764792" indent="-228600" algn="l" defTabSz="914400" rtl="0" eaLnBrk="1" latinLnBrk="0" hangingPunct="1">
        <a:lnSpc>
          <a:spcPct val="100000"/>
        </a:lnSpc>
        <a:spcBef>
          <a:spcPts val="600"/>
        </a:spcBef>
        <a:buClr>
          <a:schemeClr val="tx1"/>
        </a:buClr>
        <a:buSzPct val="80000"/>
        <a:buFont typeface="Arial" pitchFamily="34" charset="0"/>
        <a:buChar char="•"/>
        <a:defRPr lang="ro-RO" sz="1800" kern="1200">
          <a:solidFill>
            <a:schemeClr val="tx1"/>
          </a:solidFill>
          <a:latin typeface="+mn-lt"/>
          <a:ea typeface="+mn-ea"/>
          <a:cs typeface="+mn-cs"/>
        </a:defRPr>
      </a:lvl5pPr>
      <a:lvl6pPr marL="2148840" indent="-283464" algn="l" defTabSz="914400" rtl="0" eaLnBrk="1" latinLnBrk="0" hangingPunct="1">
        <a:lnSpc>
          <a:spcPct val="90000"/>
        </a:lnSpc>
        <a:spcBef>
          <a:spcPts val="600"/>
        </a:spcBef>
        <a:buFont typeface="Corbel" pitchFamily="34" charset="0"/>
        <a:buChar char="–"/>
        <a:defRPr lang="ro-RO" sz="1800" kern="1200" baseline="0">
          <a:solidFill>
            <a:schemeClr val="tx1"/>
          </a:solidFill>
          <a:latin typeface="+mn-lt"/>
          <a:ea typeface="+mn-ea"/>
          <a:cs typeface="+mn-cs"/>
        </a:defRPr>
      </a:lvl6pPr>
      <a:lvl7pPr marL="2532888" indent="-228600" algn="l" defTabSz="914400" rtl="0" eaLnBrk="1" latinLnBrk="0" hangingPunct="1">
        <a:lnSpc>
          <a:spcPct val="90000"/>
        </a:lnSpc>
        <a:spcBef>
          <a:spcPts val="600"/>
        </a:spcBef>
        <a:buSzPct val="80000"/>
        <a:buFont typeface="Arial" pitchFamily="34" charset="0"/>
        <a:buChar char="•"/>
        <a:defRPr lang="ro-RO" sz="1800" kern="1200" baseline="0">
          <a:solidFill>
            <a:schemeClr val="tx1"/>
          </a:solidFill>
          <a:latin typeface="+mn-lt"/>
          <a:ea typeface="+mn-ea"/>
          <a:cs typeface="+mn-cs"/>
        </a:defRPr>
      </a:lvl7pPr>
      <a:lvl8pPr marL="2916936" indent="-283464" algn="l" defTabSz="914400" rtl="0" eaLnBrk="1" latinLnBrk="0" hangingPunct="1">
        <a:lnSpc>
          <a:spcPct val="90000"/>
        </a:lnSpc>
        <a:spcBef>
          <a:spcPts val="600"/>
        </a:spcBef>
        <a:buFont typeface="Corbel" pitchFamily="34" charset="0"/>
        <a:buChar char="–"/>
        <a:defRPr lang="ro-RO" sz="1800" kern="1200" baseline="0">
          <a:solidFill>
            <a:schemeClr val="tx1"/>
          </a:solidFill>
          <a:latin typeface="+mn-lt"/>
          <a:ea typeface="+mn-ea"/>
          <a:cs typeface="+mn-cs"/>
        </a:defRPr>
      </a:lvl8pPr>
      <a:lvl9pPr marL="3300984" indent="-228600" algn="l" defTabSz="914400" rtl="0" eaLnBrk="1" latinLnBrk="0" hangingPunct="1">
        <a:lnSpc>
          <a:spcPct val="90000"/>
        </a:lnSpc>
        <a:spcBef>
          <a:spcPts val="600"/>
        </a:spcBef>
        <a:buSzPct val="80000"/>
        <a:buFont typeface="Arial" pitchFamily="34" charset="0"/>
        <a:buChar char="•"/>
        <a:defRPr lang="ro-RO" sz="1800" kern="1200">
          <a:solidFill>
            <a:schemeClr val="tx1"/>
          </a:solidFill>
          <a:latin typeface="+mn-lt"/>
          <a:ea typeface="+mn-ea"/>
          <a:cs typeface="+mn-cs"/>
        </a:defRPr>
      </a:lvl9pPr>
    </p:bodyStyle>
    <p:otherStyle>
      <a:defPPr>
        <a:defRPr lang="ro-RO"/>
      </a:defPPr>
      <a:lvl1pPr marL="0" algn="l" defTabSz="914400" rtl="0" eaLnBrk="1" latinLnBrk="0" hangingPunct="1">
        <a:defRPr lang="ro-RO" sz="1800" kern="1200">
          <a:solidFill>
            <a:schemeClr val="tx1"/>
          </a:solidFill>
          <a:latin typeface="+mn-lt"/>
          <a:ea typeface="+mn-ea"/>
          <a:cs typeface="+mn-cs"/>
        </a:defRPr>
      </a:lvl1pPr>
      <a:lvl2pPr marL="457200" algn="l" defTabSz="914400" rtl="0" eaLnBrk="1" latinLnBrk="0" hangingPunct="1">
        <a:defRPr lang="ro-RO" sz="1800" kern="1200">
          <a:solidFill>
            <a:schemeClr val="tx1"/>
          </a:solidFill>
          <a:latin typeface="+mn-lt"/>
          <a:ea typeface="+mn-ea"/>
          <a:cs typeface="+mn-cs"/>
        </a:defRPr>
      </a:lvl2pPr>
      <a:lvl3pPr marL="914400" algn="l" defTabSz="914400" rtl="0" eaLnBrk="1" latinLnBrk="0" hangingPunct="1">
        <a:defRPr lang="ro-RO" sz="1800" kern="1200">
          <a:solidFill>
            <a:schemeClr val="tx1"/>
          </a:solidFill>
          <a:latin typeface="+mn-lt"/>
          <a:ea typeface="+mn-ea"/>
          <a:cs typeface="+mn-cs"/>
        </a:defRPr>
      </a:lvl3pPr>
      <a:lvl4pPr marL="1371600" algn="l" defTabSz="914400" rtl="0" eaLnBrk="1" latinLnBrk="0" hangingPunct="1">
        <a:defRPr lang="ro-RO" sz="1800" kern="1200">
          <a:solidFill>
            <a:schemeClr val="tx1"/>
          </a:solidFill>
          <a:latin typeface="+mn-lt"/>
          <a:ea typeface="+mn-ea"/>
          <a:cs typeface="+mn-cs"/>
        </a:defRPr>
      </a:lvl4pPr>
      <a:lvl5pPr marL="1828800" algn="l" defTabSz="914400" rtl="0" eaLnBrk="1" latinLnBrk="0" hangingPunct="1">
        <a:defRPr lang="ro-RO" sz="1800" kern="1200">
          <a:solidFill>
            <a:schemeClr val="tx1"/>
          </a:solidFill>
          <a:latin typeface="+mn-lt"/>
          <a:ea typeface="+mn-ea"/>
          <a:cs typeface="+mn-cs"/>
        </a:defRPr>
      </a:lvl5pPr>
      <a:lvl6pPr marL="2286000" algn="l" defTabSz="914400" rtl="0" eaLnBrk="1" latinLnBrk="0" hangingPunct="1">
        <a:defRPr lang="ro-RO" sz="1800" kern="1200">
          <a:solidFill>
            <a:schemeClr val="tx1"/>
          </a:solidFill>
          <a:latin typeface="+mn-lt"/>
          <a:ea typeface="+mn-ea"/>
          <a:cs typeface="+mn-cs"/>
        </a:defRPr>
      </a:lvl6pPr>
      <a:lvl7pPr marL="2743200" algn="l" defTabSz="914400" rtl="0" eaLnBrk="1" latinLnBrk="0" hangingPunct="1">
        <a:defRPr lang="ro-RO" sz="1800" kern="1200">
          <a:solidFill>
            <a:schemeClr val="tx1"/>
          </a:solidFill>
          <a:latin typeface="+mn-lt"/>
          <a:ea typeface="+mn-ea"/>
          <a:cs typeface="+mn-cs"/>
        </a:defRPr>
      </a:lvl7pPr>
      <a:lvl8pPr marL="3200400" algn="l" defTabSz="914400" rtl="0" eaLnBrk="1" latinLnBrk="0" hangingPunct="1">
        <a:defRPr lang="ro-RO" sz="1800" kern="1200">
          <a:solidFill>
            <a:schemeClr val="tx1"/>
          </a:solidFill>
          <a:latin typeface="+mn-lt"/>
          <a:ea typeface="+mn-ea"/>
          <a:cs typeface="+mn-cs"/>
        </a:defRPr>
      </a:lvl8pPr>
      <a:lvl9pPr marL="3657600" algn="l" defTabSz="914400" rtl="0" eaLnBrk="1" latinLnBrk="0" hangingPunct="1">
        <a:defRPr lang="ro-RO"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19.emf"/><Relationship Id="rId4" Type="http://schemas.openxmlformats.org/officeDocument/2006/relationships/image" Target="../media/image18.emf"/></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hyperlink" Target="Visit%20Oradea%20%20its%20surroundings%20Bihor%20County.mp4" TargetMode="External"/><Relationship Id="rId2" Type="http://schemas.openxmlformats.org/officeDocument/2006/relationships/hyperlink" Target="https://www.youtube.com/watch?v=EKDSInDUC2Y" TargetMode="Externa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4.xml"/><Relationship Id="rId4" Type="http://schemas.openxmlformats.org/officeDocument/2006/relationships/image" Target="../media/image82.jpeg"/></Relationships>
</file>

<file path=ppt/slides/_rels/slide6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4.xml"/><Relationship Id="rId5" Type="http://schemas.openxmlformats.org/officeDocument/2006/relationships/image" Target="../media/image88.jpeg"/><Relationship Id="rId4" Type="http://schemas.openxmlformats.org/officeDocument/2006/relationships/image" Target="../media/image87.jpeg"/></Relationships>
</file>

<file path=ppt/slides/_rels/slide6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1988840"/>
            <a:ext cx="10971372" cy="3672408"/>
          </a:xfrm>
        </p:spPr>
        <p:txBody>
          <a:bodyPr>
            <a:normAutofit/>
          </a:bodyPr>
          <a:lstStyle/>
          <a:p>
            <a:pPr lvl="0" algn="ctr" eaLnBrk="0" hangingPunct="0">
              <a:spcBef>
                <a:spcPct val="20000"/>
              </a:spcBef>
              <a:spcAft>
                <a:spcPct val="20000"/>
              </a:spcAft>
              <a:buClr>
                <a:srgbClr val="000000"/>
              </a:buClr>
            </a:pPr>
            <a:r>
              <a:rPr lang="fr-FR" sz="7300" dirty="0" smtClean="0"/>
              <a:t>La </a:t>
            </a:r>
            <a:r>
              <a:rPr lang="fr-FR" sz="7300" dirty="0"/>
              <a:t>Roumanie </a:t>
            </a:r>
            <a:r>
              <a:rPr lang="fr-FR" sz="7300" dirty="0" smtClean="0"/>
              <a:t>touristique</a:t>
            </a:r>
            <a:r>
              <a:rPr lang="ro-RO" sz="5400" dirty="0" smtClean="0"/>
              <a:t/>
            </a:r>
            <a:br>
              <a:rPr lang="ro-RO" sz="5400" dirty="0" smtClean="0"/>
            </a:br>
            <a:r>
              <a:rPr lang="ro-RO" sz="5400" dirty="0"/>
              <a:t/>
            </a:r>
            <a:br>
              <a:rPr lang="ro-RO" sz="5400" dirty="0"/>
            </a:br>
            <a:r>
              <a:rPr lang="ro-RO" sz="3200" kern="0" spc="100" dirty="0" smtClean="0">
                <a:solidFill>
                  <a:srgbClr val="000000"/>
                </a:solidFill>
                <a:latin typeface="Calibri Light" pitchFamily="34" charset="0"/>
                <a:cs typeface="Times New Roman"/>
              </a:rPr>
              <a:t/>
            </a:r>
            <a:br>
              <a:rPr lang="ro-RO" sz="3200" kern="0" spc="100" dirty="0" smtClean="0">
                <a:solidFill>
                  <a:srgbClr val="000000"/>
                </a:solidFill>
                <a:latin typeface="Calibri Light" pitchFamily="34" charset="0"/>
                <a:cs typeface="Times New Roman"/>
              </a:rPr>
            </a:br>
            <a:r>
              <a:rPr lang="ro-RO" sz="2200" kern="0" spc="100" dirty="0" smtClean="0">
                <a:solidFill>
                  <a:srgbClr val="000000"/>
                </a:solidFill>
                <a:latin typeface="Calibri Light" pitchFamily="34" charset="0"/>
                <a:cs typeface="Times New Roman"/>
              </a:rPr>
              <a:t>Resursă educațională realizată în cadrul proiectului bilateral româno-francez</a:t>
            </a:r>
            <a:r>
              <a:rPr lang="fr-FR" sz="2200" kern="0" spc="100" dirty="0" smtClean="0">
                <a:solidFill>
                  <a:srgbClr val="000000"/>
                </a:solidFill>
                <a:latin typeface="Calibri Light" pitchFamily="34" charset="0"/>
                <a:cs typeface="Times New Roman"/>
              </a:rPr>
              <a:t> </a:t>
            </a:r>
            <a:r>
              <a:rPr lang="fr-FR" sz="2200" i="1" kern="0" dirty="0" smtClean="0">
                <a:solidFill>
                  <a:srgbClr val="000000"/>
                </a:solidFill>
                <a:latin typeface="Calibri Light" pitchFamily="34" charset="0"/>
                <a:cs typeface="Times New Roman"/>
              </a:rPr>
              <a:t>«</a:t>
            </a:r>
            <a:r>
              <a:rPr lang="fr-FR" sz="2200" i="1" kern="0" dirty="0">
                <a:solidFill>
                  <a:srgbClr val="000000"/>
                </a:solidFill>
                <a:latin typeface="Calibri Light" pitchFamily="34" charset="0"/>
                <a:cs typeface="Times New Roman"/>
              </a:rPr>
              <a:t> Rencontre franco-roumaines du tourisme »</a:t>
            </a:r>
            <a:r>
              <a:rPr lang="ro-RO" sz="2200" i="1" u="sng" dirty="0">
                <a:latin typeface="Calibri Light" pitchFamily="34" charset="0"/>
              </a:rPr>
              <a:t/>
            </a:r>
            <a:br>
              <a:rPr lang="ro-RO" sz="2200" i="1" u="sng" dirty="0">
                <a:latin typeface="Calibri Light" pitchFamily="34" charset="0"/>
              </a:rPr>
            </a:br>
            <a:endParaRPr sz="2200" dirty="0"/>
          </a:p>
        </p:txBody>
      </p:sp>
      <p:pic>
        <p:nvPicPr>
          <p:cNvPr id="1026" name="Picture 2" descr="C:\Users\Simona\Downloads\Sigla CTMV.png"/>
          <p:cNvPicPr>
            <a:picLocks noChangeAspect="1" noChangeArrowheads="1"/>
          </p:cNvPicPr>
          <p:nvPr/>
        </p:nvPicPr>
        <p:blipFill>
          <a:blip r:embed="rId2" cstate="print"/>
          <a:srcRect/>
          <a:stretch>
            <a:fillRect/>
          </a:stretch>
        </p:blipFill>
        <p:spPr bwMode="auto">
          <a:xfrm>
            <a:off x="189757" y="188641"/>
            <a:ext cx="3888431" cy="665713"/>
          </a:xfrm>
          <a:prstGeom prst="rect">
            <a:avLst/>
          </a:prstGeom>
          <a:noFill/>
        </p:spPr>
      </p:pic>
      <p:sp>
        <p:nvSpPr>
          <p:cNvPr id="1027" name="Rectangle 3"/>
          <p:cNvSpPr>
            <a:spLocks noChangeArrowheads="1"/>
          </p:cNvSpPr>
          <p:nvPr/>
        </p:nvSpPr>
        <p:spPr bwMode="auto">
          <a:xfrm>
            <a:off x="8666179" y="5750170"/>
            <a:ext cx="3188873"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o-RO" sz="14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r>
              <a:rPr kumimoji="0" lang="ro-RO" sz="14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Autor:</a:t>
            </a:r>
          </a:p>
          <a:p>
            <a:pPr marL="0" marR="0" lvl="0" indent="0" algn="r" defTabSz="914400" rtl="0" eaLnBrk="1" fontAlgn="base" latinLnBrk="0" hangingPunct="1">
              <a:lnSpc>
                <a:spcPct val="100000"/>
              </a:lnSpc>
              <a:spcBef>
                <a:spcPct val="0"/>
              </a:spcBef>
              <a:spcAft>
                <a:spcPct val="0"/>
              </a:spcAft>
              <a:buClrTx/>
              <a:buSzTx/>
              <a:buFontTx/>
              <a:buNone/>
              <a:tabLst/>
            </a:pPr>
            <a:r>
              <a:rPr kumimoji="0" lang="ro-RO" sz="14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Prof.ec. Simona </a:t>
            </a:r>
            <a:r>
              <a:rPr kumimoji="0" lang="ro-RO" sz="14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ARDELEAN, </a:t>
            </a:r>
          </a:p>
          <a:p>
            <a:pPr marL="0" marR="0" lvl="0" indent="0" algn="r" defTabSz="914400" rtl="0" eaLnBrk="1" fontAlgn="base" latinLnBrk="0" hangingPunct="1">
              <a:lnSpc>
                <a:spcPct val="100000"/>
              </a:lnSpc>
              <a:spcBef>
                <a:spcPct val="0"/>
              </a:spcBef>
              <a:spcAft>
                <a:spcPct val="0"/>
              </a:spcAft>
              <a:buClrTx/>
              <a:buSzTx/>
              <a:buFontTx/>
              <a:buNone/>
              <a:tabLst/>
            </a:pPr>
            <a:r>
              <a:rPr lang="ro-RO" sz="1400" b="1" dirty="0" smtClean="0">
                <a:latin typeface="Calibri" pitchFamily="34" charset="0"/>
                <a:cs typeface="Times New Roman" pitchFamily="18" charset="0"/>
              </a:rPr>
              <a:t>Colegiul Tehnic „Mihai Viteazul”, Oradea</a:t>
            </a:r>
            <a:endParaRPr kumimoji="0" lang="ro-RO" sz="1400" b="1"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70819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08014" y="685800"/>
            <a:ext cx="3962400" cy="4876800"/>
          </a:xfrm>
        </p:spPr>
        <p:txBody>
          <a:bodyPr/>
          <a:lstStyle/>
          <a:p>
            <a:r>
              <a:rPr lang="fr-FR" dirty="0"/>
              <a:t>Les choses les plus intéressantes sur la Roumanie</a:t>
            </a:r>
            <a:endParaRPr lang="ro-RO" dirty="0"/>
          </a:p>
        </p:txBody>
      </p:sp>
      <p:sp>
        <p:nvSpPr>
          <p:cNvPr id="11" name="Text Placeholder 10"/>
          <p:cNvSpPr>
            <a:spLocks noGrp="1"/>
          </p:cNvSpPr>
          <p:nvPr>
            <p:ph type="body" sz="half" idx="2"/>
          </p:nvPr>
        </p:nvSpPr>
        <p:spPr>
          <a:xfrm>
            <a:off x="608013" y="5638800"/>
            <a:ext cx="3962400" cy="533400"/>
          </a:xfrm>
        </p:spPr>
        <p:txBody>
          <a:bodyPr>
            <a:normAutofit/>
          </a:bodyPr>
          <a:lstStyle/>
          <a:p>
            <a:r>
              <a:rPr lang="fr-FR" dirty="0"/>
              <a:t>Saviez-vous </a:t>
            </a:r>
            <a:r>
              <a:rPr lang="fr-FR" dirty="0" smtClean="0"/>
              <a:t>que …</a:t>
            </a:r>
            <a:endParaRPr lang="ro-RO" dirty="0"/>
          </a:p>
        </p:txBody>
      </p:sp>
      <p:sp>
        <p:nvSpPr>
          <p:cNvPr id="13" name="TextBox 12"/>
          <p:cNvSpPr txBox="1"/>
          <p:nvPr/>
        </p:nvSpPr>
        <p:spPr>
          <a:xfrm>
            <a:off x="4875212" y="6248400"/>
            <a:ext cx="6721767" cy="369332"/>
          </a:xfrm>
          <a:prstGeom prst="rect">
            <a:avLst/>
          </a:prstGeom>
          <a:noFill/>
        </p:spPr>
        <p:txBody>
          <a:bodyPr wrap="square" rtlCol="0">
            <a:spAutoFit/>
          </a:bodyPr>
          <a:lstStyle/>
          <a:p>
            <a:r>
              <a:rPr lang="fr-FR" dirty="0"/>
              <a:t>La </a:t>
            </a:r>
            <a:r>
              <a:rPr lang="fr-FR" dirty="0" smtClean="0"/>
              <a:t>Librairie </a:t>
            </a:r>
            <a:r>
              <a:rPr lang="fr-FR" dirty="0" err="1" smtClean="0"/>
              <a:t>Cărtureşti-Carusel</a:t>
            </a:r>
            <a:r>
              <a:rPr lang="fr-FR" dirty="0" smtClean="0"/>
              <a:t> (</a:t>
            </a:r>
            <a:r>
              <a:rPr lang="fr-FR" i="1" dirty="0" smtClean="0"/>
              <a:t>Bucarest</a:t>
            </a:r>
            <a:r>
              <a:rPr lang="fr-FR" dirty="0" smtClean="0"/>
              <a:t>)</a:t>
            </a:r>
            <a:endParaRPr lang="ro-RO" dirty="0"/>
          </a:p>
        </p:txBody>
      </p:sp>
      <p:pic>
        <p:nvPicPr>
          <p:cNvPr id="3" name="Picture Placeholder 2"/>
          <p:cNvPicPr>
            <a:picLocks noGrp="1" noChangeAspect="1"/>
          </p:cNvPicPr>
          <p:nvPr>
            <p:ph type="pic" idx="1"/>
          </p:nvPr>
        </p:nvPicPr>
        <p:blipFill>
          <a:blip r:embed="rId2">
            <a:extLst>
              <a:ext uri="{28A0092B-C50C-407E-A947-70E740481C1C}">
                <a14:useLocalDpi xmlns:a14="http://schemas.microsoft.com/office/drawing/2010/main" val="0"/>
              </a:ext>
            </a:extLst>
          </a:blip>
          <a:srcRect t="11360" b="11360"/>
          <a:stretch>
            <a:fillRect/>
          </a:stretch>
        </p:blipFill>
        <p:spPr/>
      </p:pic>
    </p:spTree>
    <p:extLst>
      <p:ext uri="{BB962C8B-B14F-4D97-AF65-F5344CB8AC3E}">
        <p14:creationId xmlns:p14="http://schemas.microsoft.com/office/powerpoint/2010/main" val="1060642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fr-FR" dirty="0" smtClean="0"/>
              <a:t>Le Musée de l’Or (Brad) </a:t>
            </a:r>
            <a:endParaRPr lang="fr-FR" dirty="0"/>
          </a:p>
        </p:txBody>
      </p:sp>
      <p:sp>
        <p:nvSpPr>
          <p:cNvPr id="8" name="Content Placeholder 7"/>
          <p:cNvSpPr>
            <a:spLocks noGrp="1"/>
          </p:cNvSpPr>
          <p:nvPr>
            <p:ph sz="half" idx="1"/>
          </p:nvPr>
        </p:nvSpPr>
        <p:spPr/>
        <p:txBody>
          <a:bodyPr>
            <a:normAutofit/>
          </a:bodyPr>
          <a:lstStyle/>
          <a:p>
            <a:r>
              <a:rPr lang="fr-FR" dirty="0"/>
              <a:t>En Roumanie, il existe le </a:t>
            </a:r>
            <a:r>
              <a:rPr lang="fr-FR" b="1" dirty="0"/>
              <a:t>seul musée de l'or en </a:t>
            </a:r>
            <a:r>
              <a:rPr lang="fr-FR" b="1" dirty="0" smtClean="0"/>
              <a:t>Europe</a:t>
            </a:r>
            <a:r>
              <a:rPr lang="fr-FR" dirty="0" smtClean="0"/>
              <a:t>.</a:t>
            </a:r>
          </a:p>
          <a:p>
            <a:r>
              <a:rPr lang="fr-FR" dirty="0" smtClean="0"/>
              <a:t>Fondé </a:t>
            </a:r>
            <a:r>
              <a:rPr lang="fr-FR" dirty="0"/>
              <a:t>en 1896, il compte plus de 20 000 objets </a:t>
            </a:r>
            <a:r>
              <a:rPr lang="fr-FR" dirty="0" smtClean="0"/>
              <a:t>exposés.</a:t>
            </a:r>
          </a:p>
          <a:p>
            <a:r>
              <a:rPr lang="fr-FR" dirty="0" smtClean="0"/>
              <a:t>La </a:t>
            </a:r>
            <a:r>
              <a:rPr lang="fr-FR" dirty="0"/>
              <a:t>pièce la plus précieuse est l'or pur - identique à celui que l'on trouve dans les mines de </a:t>
            </a:r>
            <a:r>
              <a:rPr lang="fr-FR" dirty="0" err="1"/>
              <a:t>Metaliferi</a:t>
            </a:r>
            <a:r>
              <a:rPr lang="fr-FR" dirty="0"/>
              <a:t> </a:t>
            </a:r>
            <a:r>
              <a:rPr lang="fr-FR" dirty="0" smtClean="0"/>
              <a:t>Montagnes</a:t>
            </a:r>
            <a:endParaRPr lang="ro-RO" dirty="0"/>
          </a:p>
        </p:txBody>
      </p:sp>
      <p:pic>
        <p:nvPicPr>
          <p:cNvPr id="10" name="Content Placeholder 9"/>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51613" y="1366088"/>
            <a:ext cx="5029200" cy="28304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77326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fr-FR" dirty="0" smtClean="0"/>
              <a:t>Des Ours </a:t>
            </a:r>
            <a:r>
              <a:rPr lang="fr-FR" dirty="0"/>
              <a:t>bruns</a:t>
            </a:r>
            <a:endParaRPr lang="ro-RO" dirty="0"/>
          </a:p>
        </p:txBody>
      </p:sp>
      <p:sp>
        <p:nvSpPr>
          <p:cNvPr id="8" name="Content Placeholder 7"/>
          <p:cNvSpPr>
            <a:spLocks noGrp="1"/>
          </p:cNvSpPr>
          <p:nvPr>
            <p:ph sz="half" idx="1"/>
          </p:nvPr>
        </p:nvSpPr>
        <p:spPr/>
        <p:txBody>
          <a:bodyPr>
            <a:normAutofit/>
          </a:bodyPr>
          <a:lstStyle/>
          <a:p>
            <a:r>
              <a:rPr lang="fr-FR" dirty="0"/>
              <a:t>En Roumanie, la </a:t>
            </a:r>
            <a:r>
              <a:rPr lang="fr-FR" b="1" dirty="0"/>
              <a:t>population </a:t>
            </a:r>
            <a:r>
              <a:rPr lang="fr-FR" b="1" dirty="0" smtClean="0"/>
              <a:t>des ours </a:t>
            </a:r>
            <a:r>
              <a:rPr lang="fr-FR" b="1" dirty="0"/>
              <a:t>bruns est la plus importante</a:t>
            </a:r>
            <a:r>
              <a:rPr lang="fr-FR" dirty="0"/>
              <a:t> </a:t>
            </a:r>
            <a:r>
              <a:rPr lang="fr-FR" dirty="0" smtClean="0"/>
              <a:t>d'Europe.</a:t>
            </a:r>
            <a:endParaRPr lang="ro-RO" dirty="0"/>
          </a:p>
        </p:txBody>
      </p:sp>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51613" y="893316"/>
            <a:ext cx="5029200" cy="3775968"/>
          </a:xfrm>
        </p:spPr>
      </p:pic>
    </p:spTree>
    <p:extLst>
      <p:ext uri="{BB962C8B-B14F-4D97-AF65-F5344CB8AC3E}">
        <p14:creationId xmlns:p14="http://schemas.microsoft.com/office/powerpoint/2010/main" val="210634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fr-FR" dirty="0"/>
              <a:t>Le Palais du Parlement</a:t>
            </a:r>
            <a:endParaRPr lang="ro-RO" dirty="0"/>
          </a:p>
        </p:txBody>
      </p:sp>
      <p:sp>
        <p:nvSpPr>
          <p:cNvPr id="8" name="Content Placeholder 7"/>
          <p:cNvSpPr>
            <a:spLocks noGrp="1"/>
          </p:cNvSpPr>
          <p:nvPr>
            <p:ph sz="half" idx="1"/>
          </p:nvPr>
        </p:nvSpPr>
        <p:spPr/>
        <p:txBody>
          <a:bodyPr>
            <a:normAutofit lnSpcReduction="10000"/>
          </a:bodyPr>
          <a:lstStyle/>
          <a:p>
            <a:r>
              <a:rPr lang="fr-FR" b="1" dirty="0"/>
              <a:t>Le Palais du Parlement à Bucarest</a:t>
            </a:r>
            <a:r>
              <a:rPr lang="fr-FR" dirty="0"/>
              <a:t> - également connu sous le nom de Maison du peuple - </a:t>
            </a:r>
            <a:r>
              <a:rPr lang="fr-FR" b="1" dirty="0"/>
              <a:t>est le deuxième plus grand bâtiment administratif à usage civil du </a:t>
            </a:r>
            <a:r>
              <a:rPr lang="fr-FR" b="1" dirty="0" smtClean="0"/>
              <a:t>monde</a:t>
            </a:r>
            <a:r>
              <a:rPr lang="fr-FR" dirty="0" smtClean="0"/>
              <a:t>.</a:t>
            </a:r>
          </a:p>
          <a:p>
            <a:r>
              <a:rPr lang="fr-FR" dirty="0" smtClean="0"/>
              <a:t>C'est </a:t>
            </a:r>
            <a:r>
              <a:rPr lang="fr-FR" dirty="0"/>
              <a:t>aussi le bâtiment administratif le plus cher au monde et le plus résistant du </a:t>
            </a:r>
            <a:r>
              <a:rPr lang="fr-FR" dirty="0" smtClean="0"/>
              <a:t>monde.</a:t>
            </a:r>
            <a:endParaRPr lang="ro-RO" dirty="0"/>
          </a:p>
        </p:txBody>
      </p:sp>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51613" y="1210150"/>
            <a:ext cx="5029200" cy="3142299"/>
          </a:xfrm>
        </p:spPr>
      </p:pic>
    </p:spTree>
    <p:extLst>
      <p:ext uri="{BB962C8B-B14F-4D97-AF65-F5344CB8AC3E}">
        <p14:creationId xmlns:p14="http://schemas.microsoft.com/office/powerpoint/2010/main" val="2265693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fr-FR" dirty="0"/>
              <a:t>La statue de </a:t>
            </a:r>
            <a:r>
              <a:rPr lang="fr-FR" dirty="0" err="1"/>
              <a:t>Decebal</a:t>
            </a:r>
            <a:endParaRPr lang="ro-RO" dirty="0"/>
          </a:p>
        </p:txBody>
      </p:sp>
      <p:sp>
        <p:nvSpPr>
          <p:cNvPr id="8" name="Content Placeholder 7"/>
          <p:cNvSpPr>
            <a:spLocks noGrp="1"/>
          </p:cNvSpPr>
          <p:nvPr>
            <p:ph sz="half" idx="1"/>
          </p:nvPr>
        </p:nvSpPr>
        <p:spPr/>
        <p:txBody>
          <a:bodyPr>
            <a:normAutofit/>
          </a:bodyPr>
          <a:lstStyle/>
          <a:p>
            <a:r>
              <a:rPr lang="fr-FR" b="1" dirty="0"/>
              <a:t>La statue de </a:t>
            </a:r>
            <a:r>
              <a:rPr lang="fr-FR" b="1" dirty="0" err="1"/>
              <a:t>Decebal</a:t>
            </a:r>
            <a:r>
              <a:rPr lang="fr-FR" b="1" dirty="0"/>
              <a:t> est la plus grande sculpture de roche </a:t>
            </a:r>
            <a:r>
              <a:rPr lang="fr-FR" b="1" dirty="0" smtClean="0"/>
              <a:t>d'Europe</a:t>
            </a:r>
            <a:r>
              <a:rPr lang="fr-FR" dirty="0" smtClean="0"/>
              <a:t>.</a:t>
            </a:r>
          </a:p>
          <a:p>
            <a:r>
              <a:rPr lang="fr-FR" dirty="0" smtClean="0"/>
              <a:t>Il </a:t>
            </a:r>
            <a:r>
              <a:rPr lang="fr-FR" dirty="0"/>
              <a:t>a une hauteur de 55 mètres et une largeur de 25 </a:t>
            </a:r>
            <a:r>
              <a:rPr lang="fr-FR" dirty="0" smtClean="0"/>
              <a:t>mètres.</a:t>
            </a:r>
          </a:p>
          <a:p>
            <a:r>
              <a:rPr lang="fr-FR" dirty="0" smtClean="0"/>
              <a:t>Il </a:t>
            </a:r>
            <a:r>
              <a:rPr lang="fr-FR" dirty="0"/>
              <a:t>est situé dans la zone des chaudières du Danube, sur la côte est.</a:t>
            </a:r>
            <a:endParaRPr lang="ro-RO" dirty="0"/>
          </a:p>
        </p:txBody>
      </p:sp>
      <p:pic>
        <p:nvPicPr>
          <p:cNvPr id="4" name="Content Placeholder 3"/>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51613" y="1314450"/>
            <a:ext cx="5029200" cy="2933700"/>
          </a:xfrm>
        </p:spPr>
      </p:pic>
    </p:spTree>
    <p:extLst>
      <p:ext uri="{BB962C8B-B14F-4D97-AF65-F5344CB8AC3E}">
        <p14:creationId xmlns:p14="http://schemas.microsoft.com/office/powerpoint/2010/main" val="1500921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fr-FR" dirty="0" smtClean="0"/>
              <a:t>Patrimoine </a:t>
            </a:r>
            <a:r>
              <a:rPr lang="fr-FR" dirty="0"/>
              <a:t>mondial de </a:t>
            </a:r>
            <a:r>
              <a:rPr lang="fr-FR" dirty="0" smtClean="0"/>
              <a:t>l’UNESCO </a:t>
            </a:r>
            <a:r>
              <a:rPr lang="fr-FR" dirty="0"/>
              <a:t>en Roumanie</a:t>
            </a:r>
            <a:endParaRPr lang="ro-RO" dirty="0"/>
          </a:p>
        </p:txBody>
      </p:sp>
      <p:sp>
        <p:nvSpPr>
          <p:cNvPr id="8" name="Content Placeholder 7"/>
          <p:cNvSpPr>
            <a:spLocks noGrp="1"/>
          </p:cNvSpPr>
          <p:nvPr>
            <p:ph sz="half" idx="1"/>
          </p:nvPr>
        </p:nvSpPr>
        <p:spPr>
          <a:xfrm>
            <a:off x="531812" y="685800"/>
            <a:ext cx="5943600" cy="4572000"/>
          </a:xfrm>
        </p:spPr>
        <p:txBody>
          <a:bodyPr>
            <a:normAutofit fontScale="77500" lnSpcReduction="20000"/>
          </a:bodyPr>
          <a:lstStyle/>
          <a:p>
            <a:r>
              <a:rPr lang="fr-FR" dirty="0"/>
              <a:t>Il existe </a:t>
            </a:r>
            <a:r>
              <a:rPr lang="fr-FR" b="1" dirty="0"/>
              <a:t>7 sites appartenant au patrimoine mondial de </a:t>
            </a:r>
            <a:r>
              <a:rPr lang="fr-FR" b="1" dirty="0" smtClean="0"/>
              <a:t>l’UNESCO</a:t>
            </a:r>
            <a:r>
              <a:rPr lang="fr-FR" dirty="0" smtClean="0"/>
              <a:t> </a:t>
            </a:r>
            <a:r>
              <a:rPr lang="fr-FR" dirty="0"/>
              <a:t>en </a:t>
            </a:r>
            <a:r>
              <a:rPr lang="fr-FR" dirty="0" smtClean="0"/>
              <a:t>Roumanie: </a:t>
            </a:r>
            <a:r>
              <a:rPr lang="fr-FR" dirty="0"/>
              <a:t>Il s’agit des colonies saxonnes avec des églises fortifiées de Transylvanie, du monastère de </a:t>
            </a:r>
            <a:r>
              <a:rPr lang="fr-FR" dirty="0" err="1"/>
              <a:t>Horezu</a:t>
            </a:r>
            <a:r>
              <a:rPr lang="fr-FR" dirty="0"/>
              <a:t>, des églises peintes du nord de la Moldavie, de la citadelle de </a:t>
            </a:r>
            <a:r>
              <a:rPr lang="fr-FR" dirty="0" err="1" smtClean="0"/>
              <a:t>Sighi</a:t>
            </a:r>
            <a:r>
              <a:rPr lang="ro-RO" dirty="0" smtClean="0"/>
              <a:t>ș</a:t>
            </a:r>
            <a:r>
              <a:rPr lang="fr-FR" dirty="0" err="1" smtClean="0"/>
              <a:t>oara</a:t>
            </a:r>
            <a:r>
              <a:rPr lang="fr-FR" dirty="0"/>
              <a:t>, des églises en bois de </a:t>
            </a:r>
            <a:r>
              <a:rPr lang="fr-FR" dirty="0" err="1" smtClean="0"/>
              <a:t>Maramure</a:t>
            </a:r>
            <a:r>
              <a:rPr lang="ro-RO" dirty="0" smtClean="0"/>
              <a:t>ș</a:t>
            </a:r>
            <a:r>
              <a:rPr lang="fr-FR" dirty="0" smtClean="0"/>
              <a:t> </a:t>
            </a:r>
            <a:r>
              <a:rPr lang="fr-FR" dirty="0"/>
              <a:t>et des forteresses daces des monts </a:t>
            </a:r>
            <a:r>
              <a:rPr lang="fr-FR" dirty="0" smtClean="0"/>
              <a:t>Orăştie </a:t>
            </a:r>
            <a:r>
              <a:rPr lang="fr-FR" dirty="0"/>
              <a:t>et du Delta du Danube</a:t>
            </a:r>
            <a:r>
              <a:rPr lang="fr-FR" dirty="0" smtClean="0"/>
              <a:t>.</a:t>
            </a:r>
          </a:p>
          <a:p>
            <a:r>
              <a:rPr lang="fr-FR" dirty="0" smtClean="0"/>
              <a:t>La </a:t>
            </a:r>
            <a:r>
              <a:rPr lang="fr-FR" dirty="0"/>
              <a:t>Roumanie possède le </a:t>
            </a:r>
            <a:r>
              <a:rPr lang="fr-FR" b="1" dirty="0"/>
              <a:t>Delta le mieux préservé d'Europe</a:t>
            </a:r>
            <a:r>
              <a:rPr lang="fr-FR" dirty="0"/>
              <a:t>. Bien que sa taille se situe au deuxième rang en Europe après la dépression de la mer Caspienne, le delta du Danube est le delta le mieux préservé d'Europe, avec pas moins de 23 écosystèmes naturels offrant une flore et une faune uniques.</a:t>
            </a:r>
            <a:endParaRPr lang="ro-RO" dirty="0"/>
          </a:p>
        </p:txBody>
      </p:sp>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51613" y="1103761"/>
            <a:ext cx="5029200" cy="3355077"/>
          </a:xfrm>
        </p:spPr>
      </p:pic>
    </p:spTree>
    <p:extLst>
      <p:ext uri="{BB962C8B-B14F-4D97-AF65-F5344CB8AC3E}">
        <p14:creationId xmlns:p14="http://schemas.microsoft.com/office/powerpoint/2010/main" val="3607572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09441" y="5105400"/>
            <a:ext cx="5789771" cy="1066800"/>
          </a:xfrm>
        </p:spPr>
        <p:txBody>
          <a:bodyPr/>
          <a:lstStyle/>
          <a:p>
            <a:r>
              <a:rPr lang="fr-FR" dirty="0" smtClean="0"/>
              <a:t>Langues latines en Europe</a:t>
            </a:r>
            <a:endParaRPr lang="ro-RO" dirty="0"/>
          </a:p>
        </p:txBody>
      </p:sp>
      <p:sp>
        <p:nvSpPr>
          <p:cNvPr id="8" name="Content Placeholder 7"/>
          <p:cNvSpPr>
            <a:spLocks noGrp="1"/>
          </p:cNvSpPr>
          <p:nvPr>
            <p:ph sz="half" idx="1"/>
          </p:nvPr>
        </p:nvSpPr>
        <p:spPr/>
        <p:txBody>
          <a:bodyPr>
            <a:normAutofit/>
          </a:bodyPr>
          <a:lstStyle/>
          <a:p>
            <a:r>
              <a:rPr lang="fr-FR" dirty="0"/>
              <a:t>La Roumanie est </a:t>
            </a:r>
            <a:r>
              <a:rPr lang="fr-FR" b="1" dirty="0"/>
              <a:t>le seul pays de langue latine d'Europe orientale.</a:t>
            </a:r>
            <a:endParaRPr lang="ro-RO" dirty="0"/>
          </a:p>
        </p:txBody>
      </p:sp>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054533" y="533400"/>
            <a:ext cx="4242816" cy="4419600"/>
          </a:xfrm>
        </p:spPr>
      </p:pic>
      <p:grpSp>
        <p:nvGrpSpPr>
          <p:cNvPr id="6" name="Group 5"/>
          <p:cNvGrpSpPr/>
          <p:nvPr/>
        </p:nvGrpSpPr>
        <p:grpSpPr>
          <a:xfrm>
            <a:off x="6797276" y="5105400"/>
            <a:ext cx="4631136" cy="954107"/>
            <a:chOff x="6797276" y="5105400"/>
            <a:chExt cx="4631136" cy="954107"/>
          </a:xfrm>
        </p:grpSpPr>
        <p:sp>
          <p:nvSpPr>
            <p:cNvPr id="5" name="TextBox 4"/>
            <p:cNvSpPr txBox="1"/>
            <p:nvPr/>
          </p:nvSpPr>
          <p:spPr>
            <a:xfrm>
              <a:off x="7008812" y="5105400"/>
              <a:ext cx="4419600" cy="954107"/>
            </a:xfrm>
            <a:prstGeom prst="rect">
              <a:avLst/>
            </a:prstGeom>
            <a:noFill/>
          </p:spPr>
          <p:txBody>
            <a:bodyPr wrap="square" rtlCol="0">
              <a:spAutoFit/>
            </a:bodyPr>
            <a:lstStyle/>
            <a:p>
              <a:pPr marL="225425" indent="-225425"/>
              <a:r>
                <a:rPr lang="fr-FR" sz="1400" dirty="0" smtClean="0"/>
                <a:t>Zones </a:t>
              </a:r>
              <a:r>
                <a:rPr lang="fr-FR" sz="1400" dirty="0"/>
                <a:t>où une langue latine est parlée et officielle.</a:t>
              </a:r>
              <a:endParaRPr lang="en-US" sz="1400" dirty="0"/>
            </a:p>
            <a:p>
              <a:pPr marL="225425" indent="-225425"/>
              <a:r>
                <a:rPr lang="fr-FR" sz="1400" dirty="0" smtClean="0"/>
                <a:t>Zones </a:t>
              </a:r>
              <a:r>
                <a:rPr lang="fr-FR" sz="1400" dirty="0"/>
                <a:t>où une langue latine est parlée et </a:t>
              </a:r>
              <a:r>
                <a:rPr lang="fr-FR" sz="1400" dirty="0" err="1"/>
                <a:t>co</a:t>
              </a:r>
              <a:r>
                <a:rPr lang="fr-FR" sz="1400" dirty="0"/>
                <a:t>-officielle avec une langue non </a:t>
              </a:r>
              <a:r>
                <a:rPr lang="fr-FR" sz="1400" dirty="0" smtClean="0"/>
                <a:t>latine.</a:t>
              </a:r>
            </a:p>
            <a:p>
              <a:pPr marL="225425" indent="-225425"/>
              <a:r>
                <a:rPr lang="fr-FR" sz="1400" dirty="0" smtClean="0"/>
                <a:t>Zones </a:t>
              </a:r>
              <a:r>
                <a:rPr lang="fr-FR" sz="1400" dirty="0"/>
                <a:t>où une langue latine est parlée mais non </a:t>
              </a:r>
              <a:r>
                <a:rPr lang="fr-FR" sz="1400" dirty="0" smtClean="0"/>
                <a:t>officielle</a:t>
              </a:r>
              <a:endParaRPr lang="en-US" sz="1400" dirty="0"/>
            </a:p>
          </p:txBody>
        </p:sp>
        <p:pic>
          <p:nvPicPr>
            <p:cNvPr id="10" name="Picture 9"/>
            <p:cNvPicPr/>
            <p:nvPr/>
          </p:nvPicPr>
          <p:blipFill rotWithShape="1">
            <a:blip r:embed="rId3" cstate="print">
              <a:extLst>
                <a:ext uri="{28A0092B-C50C-407E-A947-70E740481C1C}">
                  <a14:useLocalDpi xmlns:a14="http://schemas.microsoft.com/office/drawing/2010/main" val="0"/>
                </a:ext>
              </a:extLst>
            </a:blip>
            <a:srcRect r="96461" b="48980"/>
            <a:stretch/>
          </p:blipFill>
          <p:spPr bwMode="auto">
            <a:xfrm>
              <a:off x="6797276" y="5409331"/>
              <a:ext cx="201295" cy="147955"/>
            </a:xfrm>
            <a:prstGeom prst="rect">
              <a:avLst/>
            </a:prstGeom>
            <a:noFill/>
            <a:ln>
              <a:noFill/>
            </a:ln>
            <a:extLst>
              <a:ext uri="{53640926-AAD7-44D8-BBD7-CCE9431645EC}">
                <a14:shadowObscured xmlns:a14="http://schemas.microsoft.com/office/drawing/2010/main"/>
              </a:ext>
            </a:extLst>
          </p:spPr>
        </p:pic>
        <p:pic>
          <p:nvPicPr>
            <p:cNvPr id="11" name="Picture 10"/>
            <p:cNvPicPr/>
            <p:nvPr/>
          </p:nvPicPr>
          <p:blipFill rotWithShape="1">
            <a:blip r:embed="rId4" cstate="print">
              <a:extLst>
                <a:ext uri="{28A0092B-C50C-407E-A947-70E740481C1C}">
                  <a14:useLocalDpi xmlns:a14="http://schemas.microsoft.com/office/drawing/2010/main" val="0"/>
                </a:ext>
              </a:extLst>
            </a:blip>
            <a:srcRect r="96461" b="48980"/>
            <a:stretch/>
          </p:blipFill>
          <p:spPr bwMode="auto">
            <a:xfrm>
              <a:off x="6807517" y="5833844"/>
              <a:ext cx="201295" cy="147955"/>
            </a:xfrm>
            <a:prstGeom prst="rect">
              <a:avLst/>
            </a:prstGeom>
            <a:noFill/>
            <a:ln>
              <a:noFill/>
            </a:ln>
            <a:extLst>
              <a:ext uri="{53640926-AAD7-44D8-BBD7-CCE9431645EC}">
                <a14:shadowObscured xmlns:a14="http://schemas.microsoft.com/office/drawing/2010/main"/>
              </a:ext>
            </a:extLst>
          </p:spPr>
        </p:pic>
        <p:pic>
          <p:nvPicPr>
            <p:cNvPr id="12" name="Picture 11"/>
            <p:cNvPicPr/>
            <p:nvPr/>
          </p:nvPicPr>
          <p:blipFill rotWithShape="1">
            <a:blip r:embed="rId5" cstate="print">
              <a:extLst>
                <a:ext uri="{28A0092B-C50C-407E-A947-70E740481C1C}">
                  <a14:useLocalDpi xmlns:a14="http://schemas.microsoft.com/office/drawing/2010/main" val="0"/>
                </a:ext>
              </a:extLst>
            </a:blip>
            <a:srcRect r="96441" b="50000"/>
            <a:stretch/>
          </p:blipFill>
          <p:spPr bwMode="auto">
            <a:xfrm>
              <a:off x="6797911" y="5181600"/>
              <a:ext cx="200660" cy="145415"/>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422016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fr-FR" dirty="0" smtClean="0"/>
              <a:t>La </a:t>
            </a:r>
            <a:r>
              <a:rPr lang="fr-FR" dirty="0"/>
              <a:t>Grotte avec des os</a:t>
            </a:r>
            <a:endParaRPr lang="ro-RO" dirty="0"/>
          </a:p>
        </p:txBody>
      </p:sp>
      <p:sp>
        <p:nvSpPr>
          <p:cNvPr id="8" name="Content Placeholder 7"/>
          <p:cNvSpPr>
            <a:spLocks noGrp="1"/>
          </p:cNvSpPr>
          <p:nvPr>
            <p:ph sz="half" idx="1"/>
          </p:nvPr>
        </p:nvSpPr>
        <p:spPr/>
        <p:txBody>
          <a:bodyPr>
            <a:normAutofit lnSpcReduction="10000"/>
          </a:bodyPr>
          <a:lstStyle/>
          <a:p>
            <a:r>
              <a:rPr lang="fr-FR" b="1" dirty="0"/>
              <a:t>Les plus anciens fossiles </a:t>
            </a:r>
            <a:r>
              <a:rPr lang="fr-FR" b="1" dirty="0" smtClean="0"/>
              <a:t>d'homo </a:t>
            </a:r>
            <a:r>
              <a:rPr lang="fr-FR" b="1" dirty="0"/>
              <a:t>sapiens</a:t>
            </a:r>
            <a:r>
              <a:rPr lang="fr-FR" dirty="0"/>
              <a:t> </a:t>
            </a:r>
            <a:r>
              <a:rPr lang="fr-FR" dirty="0" smtClean="0"/>
              <a:t>de l’Europe ont </a:t>
            </a:r>
            <a:r>
              <a:rPr lang="fr-FR" dirty="0"/>
              <a:t>été découverts dans le sud-ouest de la Roumanie, dans la Grotte avec des </a:t>
            </a:r>
            <a:r>
              <a:rPr lang="fr-FR" dirty="0" smtClean="0"/>
              <a:t>os.</a:t>
            </a:r>
          </a:p>
          <a:p>
            <a:r>
              <a:rPr lang="fr-FR" dirty="0" smtClean="0"/>
              <a:t>Les </a:t>
            </a:r>
            <a:r>
              <a:rPr lang="fr-FR" dirty="0"/>
              <a:t>fossiles ont entre 37 800 et 42 000 ans</a:t>
            </a:r>
            <a:r>
              <a:rPr lang="fr-FR" dirty="0" smtClean="0"/>
              <a:t>.</a:t>
            </a:r>
          </a:p>
          <a:p>
            <a:r>
              <a:rPr lang="fr-FR" dirty="0"/>
              <a:t>L'emplacement de la grotte est secret, pour la </a:t>
            </a:r>
            <a:r>
              <a:rPr lang="fr-FR" dirty="0" smtClean="0"/>
              <a:t>conservation.</a:t>
            </a:r>
            <a:endParaRPr lang="ro-RO" dirty="0"/>
          </a:p>
        </p:txBody>
      </p:sp>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494588" y="685799"/>
            <a:ext cx="3552824" cy="4737099"/>
          </a:xfrm>
        </p:spPr>
      </p:pic>
    </p:spTree>
    <p:extLst>
      <p:ext uri="{BB962C8B-B14F-4D97-AF65-F5344CB8AC3E}">
        <p14:creationId xmlns:p14="http://schemas.microsoft.com/office/powerpoint/2010/main" val="3236162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Pour la premiere </a:t>
            </a:r>
            <a:r>
              <a:rPr lang="fr-FR" dirty="0" smtClean="0"/>
              <a:t>fois</a:t>
            </a:r>
            <a:r>
              <a:rPr lang="en-US" dirty="0" smtClean="0"/>
              <a:t> en Europe</a:t>
            </a:r>
            <a:endParaRPr lang="ro-RO" dirty="0"/>
          </a:p>
        </p:txBody>
      </p:sp>
      <p:sp>
        <p:nvSpPr>
          <p:cNvPr id="8" name="Content Placeholder 7"/>
          <p:cNvSpPr>
            <a:spLocks noGrp="1"/>
          </p:cNvSpPr>
          <p:nvPr>
            <p:ph sz="half" idx="1"/>
          </p:nvPr>
        </p:nvSpPr>
        <p:spPr/>
        <p:txBody>
          <a:bodyPr>
            <a:normAutofit lnSpcReduction="10000"/>
          </a:bodyPr>
          <a:lstStyle/>
          <a:p>
            <a:r>
              <a:rPr lang="fr-FR" dirty="0"/>
              <a:t>La ville de Timisoara fut la première ville européenne à introduire les tramways entraînés par des chevaux en </a:t>
            </a:r>
            <a:r>
              <a:rPr lang="fr-FR" dirty="0" smtClean="0"/>
              <a:t>1869.</a:t>
            </a:r>
          </a:p>
          <a:p>
            <a:r>
              <a:rPr lang="fr-FR" dirty="0"/>
              <a:t>Le 12 novembre 1884, Timisoara est devenue la première ville d'éclairage électrique d'Europe avec 731 lampes d'éclairage électrique</a:t>
            </a:r>
            <a:endParaRPr lang="ro-RO" dirty="0"/>
          </a:p>
        </p:txBody>
      </p:sp>
      <p:pic>
        <p:nvPicPr>
          <p:cNvPr id="4" name="Content Placeholder 3"/>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51613" y="1314450"/>
            <a:ext cx="5029200" cy="29337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65340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fr-FR" dirty="0" smtClean="0"/>
              <a:t>Pionniers dans l’utilisation du pétrole </a:t>
            </a:r>
            <a:endParaRPr lang="fr-FR" dirty="0"/>
          </a:p>
        </p:txBody>
      </p:sp>
      <p:sp>
        <p:nvSpPr>
          <p:cNvPr id="8" name="Content Placeholder 7"/>
          <p:cNvSpPr>
            <a:spLocks noGrp="1"/>
          </p:cNvSpPr>
          <p:nvPr>
            <p:ph sz="half" idx="1"/>
          </p:nvPr>
        </p:nvSpPr>
        <p:spPr/>
        <p:txBody>
          <a:bodyPr>
            <a:normAutofit fontScale="92500"/>
          </a:bodyPr>
          <a:lstStyle/>
          <a:p>
            <a:r>
              <a:rPr lang="fr-FR" dirty="0" smtClean="0"/>
              <a:t>Bucarest </a:t>
            </a:r>
            <a:r>
              <a:rPr lang="fr-FR" dirty="0"/>
              <a:t>a été la première ville éclairée à la lampe au </a:t>
            </a:r>
            <a:r>
              <a:rPr lang="fr-FR" dirty="0" smtClean="0"/>
              <a:t>monde.</a:t>
            </a:r>
          </a:p>
          <a:p>
            <a:r>
              <a:rPr lang="fr-FR" dirty="0" smtClean="0"/>
              <a:t>Le 1</a:t>
            </a:r>
            <a:r>
              <a:rPr lang="fr-FR" baseline="30000" dirty="0" smtClean="0"/>
              <a:t>er</a:t>
            </a:r>
            <a:r>
              <a:rPr lang="fr-FR" dirty="0" smtClean="0"/>
              <a:t> avril </a:t>
            </a:r>
            <a:r>
              <a:rPr lang="fr-FR" dirty="0"/>
              <a:t>1857, la ville fut illuminée par plus de 1 000 lampes.</a:t>
            </a:r>
            <a:endParaRPr lang="en-US" dirty="0" smtClean="0"/>
          </a:p>
          <a:p>
            <a:r>
              <a:rPr lang="fr-FR" dirty="0"/>
              <a:t>La Roumanie est le premier pays au monde avec une production de pétrole enregistrée dans les statistiques internationales.</a:t>
            </a:r>
            <a:endParaRPr lang="ro-RO" dirty="0"/>
          </a:p>
        </p:txBody>
      </p:sp>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51613" y="1171956"/>
            <a:ext cx="5029200" cy="32186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44136116"/>
      </p:ext>
    </p:extLst>
  </p:cSld>
  <p:clrMapOvr>
    <a:masterClrMapping/>
  </p:clrMapOvr>
  <p:transition spd="med">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5105400"/>
            <a:ext cx="10971372" cy="609616"/>
          </a:xfrm>
        </p:spPr>
        <p:txBody>
          <a:bodyPr/>
          <a:lstStyle/>
          <a:p>
            <a:r>
              <a:rPr lang="fr-FR" b="1" dirty="0" smtClean="0"/>
              <a:t>ACCORD EUROPÉEN DE PARTENARIAT</a:t>
            </a:r>
            <a:endParaRPr/>
          </a:p>
        </p:txBody>
      </p:sp>
      <p:sp>
        <p:nvSpPr>
          <p:cNvPr id="3" name="Text Placeholder 2"/>
          <p:cNvSpPr>
            <a:spLocks noGrp="1"/>
          </p:cNvSpPr>
          <p:nvPr>
            <p:ph type="body" idx="1"/>
          </p:nvPr>
        </p:nvSpPr>
        <p:spPr>
          <a:xfrm>
            <a:off x="1293664" y="685800"/>
            <a:ext cx="5029200" cy="1385878"/>
          </a:xfrm>
        </p:spPr>
        <p:txBody>
          <a:bodyPr>
            <a:normAutofit lnSpcReduction="10000"/>
          </a:bodyPr>
          <a:lstStyle/>
          <a:p>
            <a:r>
              <a:rPr lang="fr-FR" b="1" dirty="0" smtClean="0"/>
              <a:t>COLLÈGE </a:t>
            </a:r>
            <a:r>
              <a:rPr b="1" smtClean="0"/>
              <a:t> </a:t>
            </a:r>
            <a:r>
              <a:rPr lang="fr-FR" b="1" dirty="0" smtClean="0"/>
              <a:t>TECHNIQUE</a:t>
            </a:r>
            <a:endParaRPr b="1" smtClean="0"/>
          </a:p>
          <a:p>
            <a:r>
              <a:rPr lang="fr-FR" b="1" dirty="0" smtClean="0"/>
              <a:t> „MIHAI </a:t>
            </a:r>
            <a:r>
              <a:rPr b="1" smtClean="0"/>
              <a:t> </a:t>
            </a:r>
            <a:r>
              <a:rPr lang="fr-FR" b="1" dirty="0" smtClean="0"/>
              <a:t>VITEAZUL” </a:t>
            </a:r>
            <a:endParaRPr b="1" smtClean="0"/>
          </a:p>
          <a:p>
            <a:r>
              <a:rPr lang="fr-FR" b="1" dirty="0" smtClean="0"/>
              <a:t>Oradea, ROUMANIE</a:t>
            </a:r>
            <a:endParaRPr lang="fr-FR" b="1" dirty="0"/>
          </a:p>
        </p:txBody>
      </p:sp>
      <p:sp>
        <p:nvSpPr>
          <p:cNvPr id="5" name="Text Placeholder 4"/>
          <p:cNvSpPr>
            <a:spLocks noGrp="1"/>
          </p:cNvSpPr>
          <p:nvPr>
            <p:ph type="body" sz="quarter" idx="3"/>
          </p:nvPr>
        </p:nvSpPr>
        <p:spPr>
          <a:xfrm>
            <a:off x="6951667" y="571480"/>
            <a:ext cx="4629145" cy="1357322"/>
          </a:xfrm>
        </p:spPr>
        <p:txBody>
          <a:bodyPr>
            <a:noAutofit/>
          </a:bodyPr>
          <a:lstStyle/>
          <a:p>
            <a:r>
              <a:rPr lang="fr-FR" sz="2400" b="1" dirty="0" smtClean="0"/>
              <a:t>LYCÉE DES MÉTIERS DE LA GASTRONOMIE DE  L’HÔTELLERIE ET DES TOURISMES </a:t>
            </a:r>
            <a:endParaRPr sz="2400" b="1" smtClean="0"/>
          </a:p>
          <a:p>
            <a:r>
              <a:rPr sz="2400" b="1" smtClean="0"/>
              <a:t>„</a:t>
            </a:r>
            <a:r>
              <a:rPr lang="fr-FR" sz="2400" b="1" dirty="0" smtClean="0"/>
              <a:t>GEORGES FRÊCHE</a:t>
            </a:r>
            <a:r>
              <a:rPr sz="2400" b="1" smtClean="0"/>
              <a:t>”, </a:t>
            </a:r>
            <a:r>
              <a:rPr lang="fr-FR" sz="2400" b="1" dirty="0" smtClean="0"/>
              <a:t> MONTPELLIER</a:t>
            </a:r>
            <a:r>
              <a:rPr sz="2400" b="1" smtClean="0"/>
              <a:t>,  FRANCE</a:t>
            </a:r>
            <a:endParaRPr lang="fr-FR" sz="2400" b="1" dirty="0"/>
          </a:p>
        </p:txBody>
      </p:sp>
      <p:pic>
        <p:nvPicPr>
          <p:cNvPr id="1026" name="Picture 2" descr="C:\Users\Simona\Downloads\Sigla CTMV.png"/>
          <p:cNvPicPr>
            <a:picLocks noChangeAspect="1" noChangeArrowheads="1"/>
          </p:cNvPicPr>
          <p:nvPr/>
        </p:nvPicPr>
        <p:blipFill>
          <a:blip r:embed="rId2" cstate="print"/>
          <a:srcRect/>
          <a:stretch>
            <a:fillRect/>
          </a:stretch>
        </p:blipFill>
        <p:spPr bwMode="auto">
          <a:xfrm>
            <a:off x="165058" y="2412567"/>
            <a:ext cx="6215106" cy="1516499"/>
          </a:xfrm>
          <a:prstGeom prst="rect">
            <a:avLst/>
          </a:prstGeom>
          <a:noFill/>
        </p:spPr>
      </p:pic>
      <p:pic>
        <p:nvPicPr>
          <p:cNvPr id="11" name="Image 1"/>
          <p:cNvPicPr>
            <a:picLocks noGrp="1"/>
          </p:cNvPicPr>
          <p:nvPr>
            <p:ph sz="quarter" idx="4"/>
          </p:nvPr>
        </p:nvPicPr>
        <p:blipFill>
          <a:blip r:embed="rId3" cstate="print"/>
          <a:srcRect/>
          <a:stretch>
            <a:fillRect/>
          </a:stretch>
        </p:blipFill>
        <p:spPr bwMode="auto">
          <a:xfrm>
            <a:off x="7094544" y="2428868"/>
            <a:ext cx="3817934" cy="2362211"/>
          </a:xfrm>
          <a:prstGeom prst="rect">
            <a:avLst/>
          </a:prstGeom>
          <a:solidFill>
            <a:srgbClr val="FFFFFF"/>
          </a:solidFill>
          <a:ln w="9525">
            <a:noFill/>
            <a:miter lim="800000"/>
            <a:headEnd/>
            <a:tailEnd/>
          </a:ln>
        </p:spPr>
      </p:pic>
      <p:sp>
        <p:nvSpPr>
          <p:cNvPr id="1027" name="Rectangle 3"/>
          <p:cNvSpPr>
            <a:spLocks noChangeArrowheads="1"/>
          </p:cNvSpPr>
          <p:nvPr/>
        </p:nvSpPr>
        <p:spPr bwMode="auto">
          <a:xfrm>
            <a:off x="8666179" y="5965613"/>
            <a:ext cx="2643207"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o-RO" sz="14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endParaRPr kumimoji="0" lang="ro-RO" sz="1400" b="1"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581176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ro-RO" dirty="0" smtClean="0"/>
              <a:t>C</a:t>
            </a:r>
            <a:r>
              <a:rPr lang="fr-FR" dirty="0" err="1" smtClean="0"/>
              <a:t>imetière</a:t>
            </a:r>
            <a:r>
              <a:rPr lang="ro-RO" dirty="0" smtClean="0"/>
              <a:t> J</a:t>
            </a:r>
            <a:r>
              <a:rPr lang="fr-FR" dirty="0" err="1" smtClean="0"/>
              <a:t>oyeux</a:t>
            </a:r>
            <a:r>
              <a:rPr lang="fr-FR" dirty="0" smtClean="0"/>
              <a:t> </a:t>
            </a:r>
            <a:r>
              <a:rPr lang="fr-FR" dirty="0"/>
              <a:t>S</a:t>
            </a:r>
            <a:r>
              <a:rPr lang="ro-RO" dirty="0"/>
              <a:t>ă</a:t>
            </a:r>
            <a:r>
              <a:rPr lang="fr-FR" dirty="0"/>
              <a:t>p</a:t>
            </a:r>
            <a:r>
              <a:rPr lang="ro-RO" dirty="0"/>
              <a:t>â</a:t>
            </a:r>
            <a:r>
              <a:rPr lang="fr-FR" dirty="0"/>
              <a:t>n</a:t>
            </a:r>
            <a:r>
              <a:rPr lang="ro-RO" dirty="0"/>
              <a:t>ț</a:t>
            </a:r>
            <a:r>
              <a:rPr lang="fr-FR" dirty="0"/>
              <a:t>a</a:t>
            </a:r>
            <a:endParaRPr lang="ro-RO" dirty="0"/>
          </a:p>
        </p:txBody>
      </p:sp>
      <p:sp>
        <p:nvSpPr>
          <p:cNvPr id="8" name="Content Placeholder 7"/>
          <p:cNvSpPr>
            <a:spLocks noGrp="1"/>
          </p:cNvSpPr>
          <p:nvPr>
            <p:ph sz="half" idx="1"/>
          </p:nvPr>
        </p:nvSpPr>
        <p:spPr/>
        <p:txBody>
          <a:bodyPr>
            <a:normAutofit/>
          </a:bodyPr>
          <a:lstStyle/>
          <a:p>
            <a:r>
              <a:rPr lang="fr-FR" dirty="0" smtClean="0"/>
              <a:t>La Roumanie possède l ’unique cimetière </a:t>
            </a:r>
            <a:r>
              <a:rPr lang="fr-FR" dirty="0"/>
              <a:t>joyeux </a:t>
            </a:r>
            <a:r>
              <a:rPr lang="fr-FR" dirty="0" smtClean="0"/>
              <a:t>du monde.</a:t>
            </a:r>
          </a:p>
          <a:p>
            <a:r>
              <a:rPr lang="fr-FR" dirty="0" smtClean="0"/>
              <a:t>Le joyeux cimetière de </a:t>
            </a:r>
            <a:r>
              <a:rPr lang="fr-FR" dirty="0" err="1" smtClean="0"/>
              <a:t>Săpânța</a:t>
            </a:r>
            <a:r>
              <a:rPr lang="fr-FR" dirty="0" smtClean="0"/>
              <a:t> évite les souvenirs sombres au profit de pierres tombales colorées.</a:t>
            </a:r>
            <a:endParaRPr lang="fr-FR" dirty="0"/>
          </a:p>
        </p:txBody>
      </p:sp>
      <p:pic>
        <p:nvPicPr>
          <p:cNvPr id="4" name="Content Placeholder 3"/>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51613" y="1102519"/>
            <a:ext cx="5029200" cy="33575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22201043"/>
      </p:ext>
    </p:extLst>
  </p:cSld>
  <p:clrMapOvr>
    <a:masterClrMapping/>
  </p:clrMapOvr>
  <p:transition spd="med">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Nadia Com</a:t>
            </a:r>
            <a:r>
              <a:rPr lang="ro-RO" dirty="0" err="1" smtClean="0"/>
              <a:t>ăneci</a:t>
            </a:r>
            <a:endParaRPr lang="ro-RO" dirty="0"/>
          </a:p>
        </p:txBody>
      </p:sp>
      <p:sp>
        <p:nvSpPr>
          <p:cNvPr id="8" name="Content Placeholder 7"/>
          <p:cNvSpPr>
            <a:spLocks noGrp="1"/>
          </p:cNvSpPr>
          <p:nvPr>
            <p:ph sz="half" idx="1"/>
          </p:nvPr>
        </p:nvSpPr>
        <p:spPr/>
        <p:txBody>
          <a:bodyPr>
            <a:normAutofit lnSpcReduction="10000"/>
          </a:bodyPr>
          <a:lstStyle/>
          <a:p>
            <a:r>
              <a:rPr lang="fr-FR" dirty="0" smtClean="0"/>
              <a:t>La Roumanie est le pays qui a donné au monde un sport qui a remporté le premier 10 de l'histoire de la gymnastique olympique.</a:t>
            </a:r>
          </a:p>
          <a:p>
            <a:r>
              <a:rPr lang="fr-FR" dirty="0" smtClean="0"/>
              <a:t>«  Parfait 10  » (même si l’on a affiché … 1.00) a été obtenu par Nadia </a:t>
            </a:r>
            <a:r>
              <a:rPr lang="fr-FR" dirty="0" err="1" smtClean="0"/>
              <a:t>Comăneci</a:t>
            </a:r>
            <a:r>
              <a:rPr lang="fr-FR" dirty="0" smtClean="0"/>
              <a:t> aux Jeux olympiques de Montréal en juillet 1976.</a:t>
            </a:r>
            <a:endParaRPr lang="fr-FR" dirty="0"/>
          </a:p>
        </p:txBody>
      </p:sp>
      <p:pic>
        <p:nvPicPr>
          <p:cNvPr id="3" name="Content Placeholder 2"/>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161212" y="1600200"/>
            <a:ext cx="4177953" cy="28810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68607122"/>
      </p:ext>
    </p:extLst>
  </p:cSld>
  <p:clrMapOvr>
    <a:masterClrMapping/>
  </p:clrMapOvr>
  <p:transition spd="med">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ro-RO" dirty="0" smtClean="0"/>
              <a:t>Transfăgărășan</a:t>
            </a:r>
            <a:endParaRPr lang="ro-RO" dirty="0"/>
          </a:p>
        </p:txBody>
      </p:sp>
      <p:sp>
        <p:nvSpPr>
          <p:cNvPr id="8" name="Content Placeholder 7"/>
          <p:cNvSpPr>
            <a:spLocks noGrp="1"/>
          </p:cNvSpPr>
          <p:nvPr>
            <p:ph sz="half" idx="1"/>
          </p:nvPr>
        </p:nvSpPr>
        <p:spPr>
          <a:xfrm>
            <a:off x="1141412" y="685800"/>
            <a:ext cx="5181600" cy="4495800"/>
          </a:xfrm>
        </p:spPr>
        <p:txBody>
          <a:bodyPr>
            <a:normAutofit fontScale="85000" lnSpcReduction="20000"/>
          </a:bodyPr>
          <a:lstStyle/>
          <a:p>
            <a:r>
              <a:rPr lang="fr-FR" dirty="0" smtClean="0"/>
              <a:t>La plus belle route du monde.</a:t>
            </a:r>
          </a:p>
          <a:p>
            <a:r>
              <a:rPr lang="fr-FR" dirty="0" smtClean="0"/>
              <a:t>À la recherche de « la </a:t>
            </a:r>
            <a:r>
              <a:rPr lang="fr-FR" dirty="0"/>
              <a:t>meilleure voie au monde </a:t>
            </a:r>
            <a:r>
              <a:rPr lang="fr-FR" dirty="0" smtClean="0"/>
              <a:t>», Jeremy </a:t>
            </a:r>
            <a:r>
              <a:rPr lang="fr-FR" dirty="0" err="1" smtClean="0"/>
              <a:t>Clarkson</a:t>
            </a:r>
            <a:r>
              <a:rPr lang="fr-FR" dirty="0" smtClean="0"/>
              <a:t> (ancien présentateur du Top </a:t>
            </a:r>
            <a:r>
              <a:rPr lang="fr-FR" dirty="0" err="1" smtClean="0"/>
              <a:t>Gear</a:t>
            </a:r>
            <a:r>
              <a:rPr lang="fr-FR" dirty="0" smtClean="0"/>
              <a:t> de la BBC) a déclaré l'avoir découverte au cœur de la Roumanie, </a:t>
            </a:r>
            <a:r>
              <a:rPr lang="fr-FR" dirty="0" err="1" smtClean="0"/>
              <a:t>Transf</a:t>
            </a:r>
            <a:r>
              <a:rPr lang="ro-RO" dirty="0" smtClean="0"/>
              <a:t>ă</a:t>
            </a:r>
            <a:r>
              <a:rPr lang="fr-FR" dirty="0" smtClean="0"/>
              <a:t>g</a:t>
            </a:r>
            <a:r>
              <a:rPr lang="ro-RO" dirty="0" smtClean="0"/>
              <a:t>ă</a:t>
            </a:r>
            <a:r>
              <a:rPr lang="fr-FR" dirty="0" smtClean="0"/>
              <a:t>r</a:t>
            </a:r>
            <a:r>
              <a:rPr lang="ro-RO" dirty="0" err="1" smtClean="0"/>
              <a:t>ăș</a:t>
            </a:r>
            <a:r>
              <a:rPr lang="fr-FR" dirty="0" smtClean="0"/>
              <a:t>an:</a:t>
            </a:r>
          </a:p>
          <a:p>
            <a:pPr marL="266700" indent="0">
              <a:buNone/>
            </a:pPr>
            <a:r>
              <a:rPr lang="fr-FR" dirty="0" smtClean="0"/>
              <a:t>« </a:t>
            </a:r>
            <a:r>
              <a:rPr lang="fr-FR" i="1" dirty="0" smtClean="0"/>
              <a:t>Quel que soit votre point de vue, il s'agit d'une œuvre d'art</a:t>
            </a:r>
            <a:r>
              <a:rPr lang="ro-RO" i="1" dirty="0" smtClean="0"/>
              <a:t> </a:t>
            </a:r>
            <a:r>
              <a:rPr lang="fr-FR" i="1" dirty="0" smtClean="0"/>
              <a:t>extraordinaire: un tronçon asphalté regorgeant de tunnels, de viaducs et de ponts et exigeant votre capacité à faire face aux courbes à couper le souffle</a:t>
            </a:r>
            <a:r>
              <a:rPr lang="fr-FR" dirty="0" smtClean="0"/>
              <a:t> »</a:t>
            </a:r>
            <a:endParaRPr lang="fr-FR" dirty="0"/>
          </a:p>
        </p:txBody>
      </p:sp>
      <p:pic>
        <p:nvPicPr>
          <p:cNvPr id="4" name="Content Placeholder 3"/>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51613" y="1208837"/>
            <a:ext cx="5029200" cy="3144926"/>
          </a:xfrm>
        </p:spPr>
      </p:pic>
    </p:spTree>
    <p:extLst>
      <p:ext uri="{BB962C8B-B14F-4D97-AF65-F5344CB8AC3E}">
        <p14:creationId xmlns:p14="http://schemas.microsoft.com/office/powerpoint/2010/main" val="1411868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fr-FR" dirty="0"/>
              <a:t>Technologie et internet</a:t>
            </a:r>
            <a:endParaRPr lang="ro-RO" dirty="0"/>
          </a:p>
        </p:txBody>
      </p:sp>
      <p:sp>
        <p:nvSpPr>
          <p:cNvPr id="8" name="Content Placeholder 7"/>
          <p:cNvSpPr>
            <a:spLocks noGrp="1"/>
          </p:cNvSpPr>
          <p:nvPr>
            <p:ph sz="half" idx="1"/>
          </p:nvPr>
        </p:nvSpPr>
        <p:spPr>
          <a:xfrm>
            <a:off x="1293812" y="685800"/>
            <a:ext cx="5029200" cy="4495800"/>
          </a:xfrm>
        </p:spPr>
        <p:txBody>
          <a:bodyPr>
            <a:normAutofit/>
          </a:bodyPr>
          <a:lstStyle/>
          <a:p>
            <a:r>
              <a:rPr lang="fr-FR" dirty="0" smtClean="0"/>
              <a:t>La </a:t>
            </a:r>
            <a:r>
              <a:rPr lang="fr-FR" dirty="0"/>
              <a:t>Roumanie est l’un des meilleurs endroits au monde en matière de </a:t>
            </a:r>
            <a:r>
              <a:rPr lang="fr-FR" dirty="0" smtClean="0"/>
              <a:t>vitesse d’Internet.</a:t>
            </a:r>
          </a:p>
          <a:p>
            <a:r>
              <a:rPr lang="fr-FR" dirty="0"/>
              <a:t>Dans l'image est la vitesse </a:t>
            </a:r>
            <a:r>
              <a:rPr lang="fr-FR" dirty="0" smtClean="0"/>
              <a:t>d’Internet </a:t>
            </a:r>
            <a:r>
              <a:rPr lang="fr-FR" dirty="0"/>
              <a:t>pour </a:t>
            </a:r>
            <a:r>
              <a:rPr lang="fr-FR" dirty="0" smtClean="0"/>
              <a:t>le Lycée Technique « Mihai </a:t>
            </a:r>
            <a:r>
              <a:rPr lang="fr-FR" dirty="0" err="1" smtClean="0"/>
              <a:t>Viteazul</a:t>
            </a:r>
            <a:r>
              <a:rPr lang="fr-FR" dirty="0" smtClean="0"/>
              <a:t> », Oradea.</a:t>
            </a:r>
            <a:endParaRPr lang="fr-FR"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51613" y="1295400"/>
            <a:ext cx="5029200" cy="1871472"/>
          </a:xfrm>
        </p:spPr>
      </p:pic>
    </p:spTree>
    <p:extLst>
      <p:ext uri="{BB962C8B-B14F-4D97-AF65-F5344CB8AC3E}">
        <p14:creationId xmlns:p14="http://schemas.microsoft.com/office/powerpoint/2010/main" val="3235176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Inventions roumains: Le Stylo et </a:t>
            </a:r>
            <a:r>
              <a:rPr lang="fr-FR" dirty="0"/>
              <a:t>B</a:t>
            </a:r>
            <a:r>
              <a:rPr lang="fr-FR" dirty="0" smtClean="0"/>
              <a:t>iospéologie</a:t>
            </a:r>
            <a:endParaRPr lang="fr-FR" dirty="0"/>
          </a:p>
        </p:txBody>
      </p:sp>
      <p:sp>
        <p:nvSpPr>
          <p:cNvPr id="3" name="Text Placeholder 2"/>
          <p:cNvSpPr>
            <a:spLocks noGrp="1"/>
          </p:cNvSpPr>
          <p:nvPr>
            <p:ph type="body" idx="1"/>
          </p:nvPr>
        </p:nvSpPr>
        <p:spPr/>
        <p:txBody>
          <a:bodyPr>
            <a:normAutofit lnSpcReduction="10000"/>
          </a:bodyPr>
          <a:lstStyle/>
          <a:p>
            <a:r>
              <a:rPr lang="fr-FR" b="1" dirty="0" err="1" smtClean="0"/>
              <a:t>Petrache</a:t>
            </a:r>
            <a:r>
              <a:rPr lang="fr-FR" b="1" dirty="0" smtClean="0"/>
              <a:t> </a:t>
            </a:r>
            <a:r>
              <a:rPr lang="fr-FR" b="1" dirty="0" err="1" smtClean="0"/>
              <a:t>Poenaru</a:t>
            </a:r>
            <a:r>
              <a:rPr lang="fr-FR" dirty="0" smtClean="0"/>
              <a:t>, </a:t>
            </a:r>
            <a:br>
              <a:rPr lang="fr-FR" dirty="0" smtClean="0"/>
            </a:br>
            <a:r>
              <a:rPr lang="fr-FR" dirty="0" smtClean="0"/>
              <a:t>inventeur du stylo (1827)</a:t>
            </a:r>
            <a:endParaRPr lang="fr-FR"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475677" y="1676400"/>
            <a:ext cx="4665471" cy="3200400"/>
          </a:xfrm>
        </p:spPr>
      </p:pic>
      <p:sp>
        <p:nvSpPr>
          <p:cNvPr id="5" name="Text Placeholder 4"/>
          <p:cNvSpPr>
            <a:spLocks noGrp="1"/>
          </p:cNvSpPr>
          <p:nvPr>
            <p:ph type="body" sz="quarter" idx="3"/>
          </p:nvPr>
        </p:nvSpPr>
        <p:spPr/>
        <p:txBody>
          <a:bodyPr>
            <a:normAutofit lnSpcReduction="10000"/>
          </a:bodyPr>
          <a:lstStyle/>
          <a:p>
            <a:r>
              <a:rPr lang="fr-FR" b="1" dirty="0"/>
              <a:t>Emil </a:t>
            </a:r>
            <a:r>
              <a:rPr lang="fr-FR" b="1" dirty="0" err="1" smtClean="0"/>
              <a:t>Racovi</a:t>
            </a:r>
            <a:r>
              <a:rPr lang="ro-RO" b="1" dirty="0" err="1" smtClean="0"/>
              <a:t>ță</a:t>
            </a:r>
            <a:r>
              <a:rPr lang="fr-FR" dirty="0" smtClean="0"/>
              <a:t>, fondateur </a:t>
            </a:r>
            <a:r>
              <a:rPr lang="fr-FR" dirty="0"/>
              <a:t>de la biospéologie</a:t>
            </a:r>
          </a:p>
        </p:txBody>
      </p:sp>
      <p:pic>
        <p:nvPicPr>
          <p:cNvPr id="8" name="Content Placeholder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690274" y="1676400"/>
            <a:ext cx="4748701" cy="3200400"/>
          </a:xfrm>
        </p:spPr>
      </p:pic>
    </p:spTree>
    <p:extLst>
      <p:ext uri="{BB962C8B-B14F-4D97-AF65-F5344CB8AC3E}">
        <p14:creationId xmlns:p14="http://schemas.microsoft.com/office/powerpoint/2010/main" val="70819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Inventions roumains: </a:t>
            </a:r>
            <a:r>
              <a:rPr lang="fr-FR" dirty="0" smtClean="0"/>
              <a:t>L’Avion</a:t>
            </a:r>
            <a:endParaRPr lang="fr-FR" dirty="0"/>
          </a:p>
        </p:txBody>
      </p:sp>
      <p:sp>
        <p:nvSpPr>
          <p:cNvPr id="3" name="Text Placeholder 2"/>
          <p:cNvSpPr>
            <a:spLocks noGrp="1"/>
          </p:cNvSpPr>
          <p:nvPr>
            <p:ph type="body" idx="1"/>
          </p:nvPr>
        </p:nvSpPr>
        <p:spPr/>
        <p:txBody>
          <a:bodyPr>
            <a:normAutofit fontScale="77500" lnSpcReduction="20000"/>
          </a:bodyPr>
          <a:lstStyle/>
          <a:p>
            <a:r>
              <a:rPr lang="fr-FR" b="1" dirty="0" err="1" smtClean="0"/>
              <a:t>Traian</a:t>
            </a:r>
            <a:r>
              <a:rPr lang="fr-FR" b="1" dirty="0" smtClean="0"/>
              <a:t> </a:t>
            </a:r>
            <a:r>
              <a:rPr lang="fr-FR" b="1" dirty="0" err="1" smtClean="0"/>
              <a:t>Vuia</a:t>
            </a:r>
            <a:r>
              <a:rPr lang="fr-FR" dirty="0" smtClean="0"/>
              <a:t> – Le premier décollage d'un avion avec un équipement embarqué (l’avion proprement-dit) (1906)</a:t>
            </a:r>
            <a:endParaRPr lang="fr-FR" dirty="0"/>
          </a:p>
        </p:txBody>
      </p:sp>
      <p:sp>
        <p:nvSpPr>
          <p:cNvPr id="5" name="Text Placeholder 4"/>
          <p:cNvSpPr>
            <a:spLocks noGrp="1"/>
          </p:cNvSpPr>
          <p:nvPr>
            <p:ph type="body" sz="quarter" idx="3"/>
          </p:nvPr>
        </p:nvSpPr>
        <p:spPr/>
        <p:txBody>
          <a:bodyPr>
            <a:normAutofit fontScale="77500" lnSpcReduction="20000"/>
          </a:bodyPr>
          <a:lstStyle/>
          <a:p>
            <a:r>
              <a:rPr lang="fr-FR" b="1" dirty="0" smtClean="0"/>
              <a:t>Henri </a:t>
            </a:r>
            <a:r>
              <a:rPr lang="fr-FR" b="1" dirty="0" err="1" smtClean="0"/>
              <a:t>Coandă</a:t>
            </a:r>
            <a:r>
              <a:rPr lang="fr-FR" dirty="0" smtClean="0"/>
              <a:t> – Le premier avion de réaction (1910), l’Effet </a:t>
            </a:r>
            <a:r>
              <a:rPr lang="fr-FR" dirty="0" err="1" smtClean="0"/>
              <a:t>Coandă</a:t>
            </a:r>
            <a:r>
              <a:rPr lang="fr-FR" dirty="0" smtClean="0"/>
              <a:t> etc.</a:t>
            </a:r>
            <a:endParaRPr lang="fr-FR" dirty="0"/>
          </a:p>
        </p:txBody>
      </p:sp>
      <p:pic>
        <p:nvPicPr>
          <p:cNvPr id="9" name="Content Placeholder 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293813" y="1831012"/>
            <a:ext cx="5029200" cy="2891175"/>
          </a:xfrm>
        </p:spPr>
      </p:pic>
      <p:pic>
        <p:nvPicPr>
          <p:cNvPr id="10" name="Content Placeholder 9"/>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550025" y="2053107"/>
            <a:ext cx="5029200" cy="2446985"/>
          </a:xfrm>
        </p:spPr>
      </p:pic>
    </p:spTree>
    <p:extLst>
      <p:ext uri="{BB962C8B-B14F-4D97-AF65-F5344CB8AC3E}">
        <p14:creationId xmlns:p14="http://schemas.microsoft.com/office/powerpoint/2010/main" val="3950393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08014" y="685800"/>
            <a:ext cx="3962400" cy="3429000"/>
          </a:xfrm>
        </p:spPr>
        <p:txBody>
          <a:bodyPr/>
          <a:lstStyle/>
          <a:p>
            <a:r>
              <a:rPr lang="fr-FR" dirty="0" smtClean="0"/>
              <a:t>Saison </a:t>
            </a:r>
            <a:r>
              <a:rPr lang="fr-FR" dirty="0"/>
              <a:t>Roumanie </a:t>
            </a:r>
            <a:r>
              <a:rPr lang="fr-FR" dirty="0" smtClean="0"/>
              <a:t>– France</a:t>
            </a:r>
            <a:r>
              <a:rPr lang="ro-RO" dirty="0" smtClean="0"/>
              <a:t/>
            </a:r>
            <a:br>
              <a:rPr lang="ro-RO" dirty="0" smtClean="0"/>
            </a:br>
            <a:r>
              <a:rPr lang="fr-FR" dirty="0" smtClean="0"/>
              <a:t>27.11.2018 </a:t>
            </a:r>
            <a:r>
              <a:rPr lang="fr-FR" dirty="0"/>
              <a:t>- 14.07.2019</a:t>
            </a:r>
            <a:endParaRPr lang="ro-RO" dirty="0"/>
          </a:p>
        </p:txBody>
      </p:sp>
      <p:sp>
        <p:nvSpPr>
          <p:cNvPr id="11" name="Text Placeholder 10"/>
          <p:cNvSpPr>
            <a:spLocks noGrp="1"/>
          </p:cNvSpPr>
          <p:nvPr>
            <p:ph type="body" sz="half" idx="2"/>
          </p:nvPr>
        </p:nvSpPr>
        <p:spPr>
          <a:xfrm>
            <a:off x="608013" y="4191000"/>
            <a:ext cx="3962400" cy="1981200"/>
          </a:xfrm>
        </p:spPr>
        <p:txBody>
          <a:bodyPr>
            <a:normAutofit/>
          </a:bodyPr>
          <a:lstStyle/>
          <a:p>
            <a:pPr marL="342900" indent="-342900">
              <a:buFont typeface="Arial" pitchFamily="34" charset="0"/>
              <a:buChar char="•"/>
            </a:pPr>
            <a:r>
              <a:rPr lang="fr-FR" dirty="0" smtClean="0"/>
              <a:t>La France et la Roumanie, une amitié de plus de deux cents ans</a:t>
            </a:r>
          </a:p>
          <a:p>
            <a:pPr marL="342900" indent="-342900">
              <a:buFont typeface="Arial" pitchFamily="34" charset="0"/>
              <a:buChar char="•"/>
            </a:pPr>
            <a:r>
              <a:rPr lang="fr-FR" dirty="0" smtClean="0"/>
              <a:t>Français </a:t>
            </a:r>
            <a:r>
              <a:rPr lang="fr-FR" dirty="0"/>
              <a:t>en Roumanie</a:t>
            </a:r>
            <a:endParaRPr lang="fr-FR" dirty="0" smtClean="0"/>
          </a:p>
          <a:p>
            <a:pPr marL="342900" indent="-342900">
              <a:buFont typeface="Arial" pitchFamily="34" charset="0"/>
              <a:buChar char="•"/>
            </a:pPr>
            <a:r>
              <a:rPr lang="fr-FR" dirty="0" smtClean="0"/>
              <a:t>« Ces </a:t>
            </a:r>
            <a:r>
              <a:rPr lang="fr-FR" dirty="0"/>
              <a:t>Roumains qui ont fait la </a:t>
            </a:r>
            <a:r>
              <a:rPr lang="fr-FR" dirty="0" smtClean="0"/>
              <a:t>France »</a:t>
            </a:r>
            <a:endParaRPr lang="fr-FR" dirty="0"/>
          </a:p>
        </p:txBody>
      </p:sp>
      <p:pic>
        <p:nvPicPr>
          <p:cNvPr id="3" name="Picture Placeholder 2"/>
          <p:cNvPicPr>
            <a:picLocks noGrp="1" noChangeAspect="1"/>
          </p:cNvPicPr>
          <p:nvPr>
            <p:ph type="pic" idx="1"/>
          </p:nvPr>
        </p:nvPicPr>
        <p:blipFill>
          <a:blip r:embed="rId2">
            <a:extLst>
              <a:ext uri="{28A0092B-C50C-407E-A947-70E740481C1C}">
                <a14:useLocalDpi xmlns:a14="http://schemas.microsoft.com/office/drawing/2010/main" val="0"/>
              </a:ext>
            </a:extLst>
          </a:blip>
          <a:srcRect l="4167" r="4167"/>
          <a:stretch>
            <a:fillRect/>
          </a:stretch>
        </p:blipFill>
        <p:spPr>
          <a:xfrm>
            <a:off x="7389812" y="2590800"/>
            <a:ext cx="3657600" cy="2992582"/>
          </a:xfrm>
        </p:spPr>
      </p:pic>
    </p:spTree>
    <p:extLst>
      <p:ext uri="{BB962C8B-B14F-4D97-AF65-F5344CB8AC3E}">
        <p14:creationId xmlns:p14="http://schemas.microsoft.com/office/powerpoint/2010/main" val="3139572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609441" y="5410200"/>
            <a:ext cx="10971372" cy="1066800"/>
          </a:xfrm>
        </p:spPr>
        <p:txBody>
          <a:bodyPr/>
          <a:lstStyle/>
          <a:p>
            <a:r>
              <a:rPr lang="fr-FR" dirty="0"/>
              <a:t>La France et la Roumanie, une amitié de plus de deux </a:t>
            </a:r>
            <a:r>
              <a:rPr lang="fr-FR" dirty="0" smtClean="0"/>
              <a:t>cent </a:t>
            </a:r>
            <a:r>
              <a:rPr lang="fr-FR" dirty="0"/>
              <a:t>ans</a:t>
            </a:r>
          </a:p>
        </p:txBody>
      </p:sp>
      <p:sp>
        <p:nvSpPr>
          <p:cNvPr id="11" name="Content Placeholder 10"/>
          <p:cNvSpPr>
            <a:spLocks noGrp="1"/>
          </p:cNvSpPr>
          <p:nvPr>
            <p:ph sz="half" idx="1"/>
          </p:nvPr>
        </p:nvSpPr>
        <p:spPr>
          <a:xfrm>
            <a:off x="455612" y="381000"/>
            <a:ext cx="6019800" cy="4876800"/>
          </a:xfrm>
        </p:spPr>
        <p:txBody>
          <a:bodyPr>
            <a:normAutofit fontScale="77500" lnSpcReduction="20000"/>
          </a:bodyPr>
          <a:lstStyle/>
          <a:p>
            <a:r>
              <a:rPr lang="fr-FR" dirty="0"/>
              <a:t>Née </a:t>
            </a:r>
            <a:r>
              <a:rPr lang="fr-FR" dirty="0" smtClean="0"/>
              <a:t>d’une </a:t>
            </a:r>
            <a:r>
              <a:rPr lang="fr-FR" dirty="0"/>
              <a:t>volonté politique commune, la saison Roumanie-France 2019 coïncide avec la présidence roumaine au Conseil de l'Union </a:t>
            </a:r>
            <a:r>
              <a:rPr lang="fr-FR" dirty="0" smtClean="0"/>
              <a:t>Européenne.</a:t>
            </a:r>
          </a:p>
          <a:p>
            <a:r>
              <a:rPr lang="fr-FR" dirty="0" smtClean="0"/>
              <a:t>La </a:t>
            </a:r>
            <a:r>
              <a:rPr lang="fr-FR" dirty="0"/>
              <a:t>saison vise à renouveler </a:t>
            </a:r>
            <a:r>
              <a:rPr lang="fr-FR" dirty="0" smtClean="0"/>
              <a:t>l’image </a:t>
            </a:r>
            <a:r>
              <a:rPr lang="fr-FR" dirty="0"/>
              <a:t>et la perception que nos pays ont entre eux et à renforcer les liens économiques, scientifiques et culturels qui nous unissent à </a:t>
            </a:r>
            <a:r>
              <a:rPr lang="fr-FR" dirty="0" smtClean="0"/>
              <a:t>l’histoire.</a:t>
            </a:r>
          </a:p>
          <a:p>
            <a:r>
              <a:rPr lang="fr-FR" dirty="0" smtClean="0"/>
              <a:t>Les </a:t>
            </a:r>
            <a:r>
              <a:rPr lang="fr-FR" dirty="0"/>
              <a:t>valeurs promues par la Francophonie - paix, démocratie et droits de la personne, diversité culturelle, solidarité pour le développement - et la diversité des pays de langue française </a:t>
            </a:r>
            <a:r>
              <a:rPr lang="fr-FR" dirty="0" smtClean="0"/>
              <a:t>sont partagées par la Roumanie. Depuis </a:t>
            </a:r>
            <a:r>
              <a:rPr lang="fr-FR" dirty="0"/>
              <a:t>1991, en tant qu’ observateur 1993, en tant que membre à part entière de l’Organisation </a:t>
            </a:r>
            <a:r>
              <a:rPr lang="fr-FR" dirty="0" smtClean="0"/>
              <a:t>Internationale de la Francophonie </a:t>
            </a:r>
            <a:r>
              <a:rPr lang="fr-FR" dirty="0"/>
              <a:t>/ OIF.</a:t>
            </a:r>
          </a:p>
        </p:txBody>
      </p:sp>
      <p:pic>
        <p:nvPicPr>
          <p:cNvPr id="13" name="Content Placeholder 1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780212" y="1823357"/>
            <a:ext cx="5029200" cy="1915885"/>
          </a:xfrm>
        </p:spPr>
      </p:pic>
      <p:pic>
        <p:nvPicPr>
          <p:cNvPr id="4098" name="Picture 2" descr="C:\Users\Drivers\Documents\My Documents\2019\ianuarie - aprilie\RO PRES\RO\_LOGO\LOGO - FULL VERSION\CMYK\JPG\Logo-RO-FULL-CMYK.jpg"/>
          <p:cNvPicPr>
            <a:picLocks noChangeAspect="1" noChangeArrowheads="1"/>
          </p:cNvPicPr>
          <p:nvPr/>
        </p:nvPicPr>
        <p:blipFill>
          <a:blip r:embed="rId3"/>
          <a:srcRect/>
          <a:stretch>
            <a:fillRect/>
          </a:stretch>
        </p:blipFill>
        <p:spPr bwMode="auto">
          <a:xfrm>
            <a:off x="7666048" y="357166"/>
            <a:ext cx="3372294" cy="1071570"/>
          </a:xfrm>
          <a:prstGeom prst="rect">
            <a:avLst/>
          </a:prstGeom>
          <a:noFill/>
          <a:ln w="9525">
            <a:noFill/>
            <a:miter lim="800000"/>
            <a:headEnd/>
            <a:tailEnd/>
          </a:ln>
        </p:spPr>
      </p:pic>
    </p:spTree>
    <p:extLst>
      <p:ext uri="{BB962C8B-B14F-4D97-AF65-F5344CB8AC3E}">
        <p14:creationId xmlns:p14="http://schemas.microsoft.com/office/powerpoint/2010/main" val="1901323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5562600"/>
            <a:ext cx="10971372" cy="1066800"/>
          </a:xfrm>
        </p:spPr>
        <p:txBody>
          <a:bodyPr/>
          <a:lstStyle/>
          <a:p>
            <a:r>
              <a:rPr lang="fr-FR" dirty="0"/>
              <a:t>Français en </a:t>
            </a:r>
            <a:r>
              <a:rPr lang="fr-FR" dirty="0" smtClean="0"/>
              <a:t>Roumanie: Les architectes</a:t>
            </a:r>
            <a:endParaRPr lang="fr-FR" dirty="0"/>
          </a:p>
        </p:txBody>
      </p:sp>
      <p:sp>
        <p:nvSpPr>
          <p:cNvPr id="3" name="Text Placeholder 2"/>
          <p:cNvSpPr>
            <a:spLocks noGrp="1"/>
          </p:cNvSpPr>
          <p:nvPr>
            <p:ph type="body" idx="1"/>
          </p:nvPr>
        </p:nvSpPr>
        <p:spPr>
          <a:xfrm>
            <a:off x="684212" y="685800"/>
            <a:ext cx="5029200" cy="1371600"/>
          </a:xfrm>
        </p:spPr>
        <p:txBody>
          <a:bodyPr>
            <a:noAutofit/>
          </a:bodyPr>
          <a:lstStyle/>
          <a:p>
            <a:r>
              <a:rPr lang="fr-FR" sz="2000" b="1" dirty="0"/>
              <a:t>Michel </a:t>
            </a:r>
            <a:r>
              <a:rPr lang="fr-FR" sz="2000" b="1" dirty="0" err="1"/>
              <a:t>Sanjouand</a:t>
            </a:r>
            <a:r>
              <a:rPr lang="fr-FR" sz="2000" dirty="0"/>
              <a:t>, le premier architecte français à avoir travaillé à Bucarest, compte parmi ses œuvres les plus réussies: le palais </a:t>
            </a:r>
            <a:r>
              <a:rPr lang="fr-FR" sz="2000" dirty="0" err="1"/>
              <a:t>Stirbey</a:t>
            </a:r>
            <a:r>
              <a:rPr lang="fr-FR" sz="2000" dirty="0"/>
              <a:t> à Bucarest et le palais familial à </a:t>
            </a:r>
            <a:r>
              <a:rPr lang="fr-FR" sz="2000" dirty="0" err="1"/>
              <a:t>Buftea</a:t>
            </a:r>
            <a:r>
              <a:rPr lang="fr-FR" sz="2000" dirty="0"/>
              <a:t>.</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074820" y="2133600"/>
            <a:ext cx="2248281" cy="3200400"/>
          </a:xfrm>
        </p:spPr>
      </p:pic>
      <p:sp>
        <p:nvSpPr>
          <p:cNvPr id="5" name="Text Placeholder 4"/>
          <p:cNvSpPr>
            <a:spLocks noGrp="1"/>
          </p:cNvSpPr>
          <p:nvPr>
            <p:ph type="body" sz="quarter" idx="3"/>
          </p:nvPr>
        </p:nvSpPr>
        <p:spPr>
          <a:xfrm>
            <a:off x="6018212" y="152400"/>
            <a:ext cx="5715000" cy="2438400"/>
          </a:xfrm>
        </p:spPr>
        <p:txBody>
          <a:bodyPr>
            <a:normAutofit lnSpcReduction="10000"/>
          </a:bodyPr>
          <a:lstStyle/>
          <a:p>
            <a:r>
              <a:rPr lang="fr-FR" sz="2000" dirty="0"/>
              <a:t>L'architecte </a:t>
            </a:r>
            <a:r>
              <a:rPr lang="fr-FR" sz="2000" b="1" dirty="0"/>
              <a:t>Paul </a:t>
            </a:r>
            <a:r>
              <a:rPr lang="fr-FR" sz="2000" b="1" dirty="0" err="1"/>
              <a:t>Gottereau</a:t>
            </a:r>
            <a:r>
              <a:rPr lang="fr-FR" sz="2000" dirty="0"/>
              <a:t>, qui a notamment construit: la salle du trône et la garde du palais royal sur </a:t>
            </a:r>
            <a:r>
              <a:rPr lang="fr-FR" sz="2000" dirty="0" err="1"/>
              <a:t>Calea</a:t>
            </a:r>
            <a:r>
              <a:rPr lang="fr-FR" sz="2000" dirty="0"/>
              <a:t> </a:t>
            </a:r>
            <a:r>
              <a:rPr lang="fr-FR" sz="2000" dirty="0" err="1"/>
              <a:t>Victoriei</a:t>
            </a:r>
            <a:r>
              <a:rPr lang="fr-FR" sz="2000" dirty="0"/>
              <a:t>, détruit par </a:t>
            </a:r>
            <a:r>
              <a:rPr lang="fr-FR" sz="2000" dirty="0" smtClean="0"/>
              <a:t>l’incendie </a:t>
            </a:r>
            <a:r>
              <a:rPr lang="fr-FR" sz="2000" dirty="0"/>
              <a:t>de 1927, Le palais de la fondation de </a:t>
            </a:r>
            <a:r>
              <a:rPr lang="fr-FR" sz="2000" dirty="0" smtClean="0"/>
              <a:t>l’université </a:t>
            </a:r>
            <a:r>
              <a:rPr lang="fr-FR" sz="2000" dirty="0"/>
              <a:t>Carol I, </a:t>
            </a:r>
            <a:r>
              <a:rPr lang="fr-FR" sz="2000" dirty="0" smtClean="0"/>
              <a:t>aujourd’hui </a:t>
            </a:r>
            <a:r>
              <a:rPr lang="fr-FR" sz="2000" dirty="0"/>
              <a:t>la bibliothèque centrale de </a:t>
            </a:r>
            <a:r>
              <a:rPr lang="fr-FR" sz="2000" dirty="0" smtClean="0"/>
              <a:t>l’université </a:t>
            </a:r>
            <a:r>
              <a:rPr lang="fr-FR" sz="2000" dirty="0"/>
              <a:t>et le palais de la chambre des dépôts, des consignations et des sciences économiques, son ouvrage le plus important, achevé en </a:t>
            </a:r>
            <a:r>
              <a:rPr lang="fr-FR" sz="2000" dirty="0" smtClean="0"/>
              <a:t>1900.</a:t>
            </a:r>
            <a:endParaRPr lang="fr-FR" sz="2000" dirty="0"/>
          </a:p>
        </p:txBody>
      </p:sp>
      <p:pic>
        <p:nvPicPr>
          <p:cNvPr id="8" name="Content Placeholder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7542212" y="2743200"/>
            <a:ext cx="2773142" cy="3200400"/>
          </a:xfrm>
        </p:spPr>
      </p:pic>
    </p:spTree>
    <p:extLst>
      <p:ext uri="{BB962C8B-B14F-4D97-AF65-F5344CB8AC3E}">
        <p14:creationId xmlns:p14="http://schemas.microsoft.com/office/powerpoint/2010/main" val="906205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Français en Roumanie </a:t>
            </a:r>
            <a:r>
              <a:rPr lang="fr-FR" dirty="0" smtClean="0"/>
              <a:t>: Le général</a:t>
            </a:r>
            <a:endParaRPr lang="fr-FR" dirty="0"/>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903412" y="685800"/>
            <a:ext cx="2568014" cy="4191000"/>
          </a:xfrm>
        </p:spPr>
      </p:pic>
      <p:sp>
        <p:nvSpPr>
          <p:cNvPr id="4" name="Content Placeholder 3"/>
          <p:cNvSpPr>
            <a:spLocks noGrp="1"/>
          </p:cNvSpPr>
          <p:nvPr>
            <p:ph sz="half" idx="2"/>
          </p:nvPr>
        </p:nvSpPr>
        <p:spPr>
          <a:xfrm>
            <a:off x="6094412" y="457200"/>
            <a:ext cx="5638800" cy="4724400"/>
          </a:xfrm>
        </p:spPr>
        <p:txBody>
          <a:bodyPr>
            <a:noAutofit/>
          </a:bodyPr>
          <a:lstStyle/>
          <a:p>
            <a:r>
              <a:rPr lang="fr-FR" sz="2200" dirty="0" smtClean="0"/>
              <a:t>Au cours de la Première Guerre mondiale, la Roumanie est entrée en guerre du côté de l’Entente et a reçu de France un soutien constant matériel et logistique pour l’armée.</a:t>
            </a:r>
          </a:p>
          <a:p>
            <a:r>
              <a:rPr lang="fr-FR" sz="2200" dirty="0" smtClean="0"/>
              <a:t>Après la guerre, le général français </a:t>
            </a:r>
            <a:r>
              <a:rPr lang="fr-FR" sz="2200" b="1" dirty="0" smtClean="0"/>
              <a:t>Henri Mathias Berthelot</a:t>
            </a:r>
            <a:r>
              <a:rPr lang="fr-FR" sz="2200" dirty="0" smtClean="0"/>
              <a:t>, chef de la mission militaire française à Bucarest, a été décoré et a reçu la citoyenneté honoraire, beaucoup de terres et d'habitations, puis a été élu membre honoraire de l'Académie roumaine.</a:t>
            </a:r>
          </a:p>
          <a:p>
            <a:r>
              <a:rPr lang="fr-FR" sz="2200" dirty="0" smtClean="0"/>
              <a:t>Il a été populaire parmi les soldats roumains et aussi parmi les habitants.</a:t>
            </a:r>
            <a:endParaRPr lang="fr-FR" sz="2200" dirty="0"/>
          </a:p>
        </p:txBody>
      </p:sp>
    </p:spTree>
    <p:extLst>
      <p:ext uri="{BB962C8B-B14F-4D97-AF65-F5344CB8AC3E}">
        <p14:creationId xmlns:p14="http://schemas.microsoft.com/office/powerpoint/2010/main" val="2459411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514350" indent="-514350"/>
            <a:r>
              <a:rPr smtClean="0"/>
              <a:t>Context</a:t>
            </a:r>
          </a:p>
        </p:txBody>
      </p:sp>
      <p:sp>
        <p:nvSpPr>
          <p:cNvPr id="3" name="Content Placeholder 2"/>
          <p:cNvSpPr>
            <a:spLocks noGrp="1"/>
          </p:cNvSpPr>
          <p:nvPr>
            <p:ph sz="half" idx="1"/>
          </p:nvPr>
        </p:nvSpPr>
        <p:spPr>
          <a:xfrm>
            <a:off x="1065212" y="685800"/>
            <a:ext cx="4648200" cy="4191000"/>
          </a:xfrm>
        </p:spPr>
        <p:txBody>
          <a:bodyPr>
            <a:normAutofit fontScale="92500" lnSpcReduction="10000"/>
          </a:bodyPr>
          <a:lstStyle/>
          <a:p>
            <a:r>
              <a:rPr smtClean="0"/>
              <a:t>În perioada 16-20 martie 2019, Colegiul Tehnic „Mihai Viteazul” din Oradea, a fost reprezentat la evenimentul  </a:t>
            </a:r>
            <a:r>
              <a:rPr b="1" smtClean="0"/>
              <a:t>„Săptămâna internațională a partenerilor europeni”</a:t>
            </a:r>
            <a:r>
              <a:rPr smtClean="0"/>
              <a:t> organizat de Lycée des Métiers de la Gastronomie de l'Hôtellerie et des Tourismes „Georges-Frêche”, Montpellier,  Franța </a:t>
            </a:r>
            <a:endParaRPr/>
          </a:p>
        </p:txBody>
      </p:sp>
      <p:pic>
        <p:nvPicPr>
          <p:cNvPr id="7" name="Content Placeholder 6" descr="20190318_092603.jpg"/>
          <p:cNvPicPr>
            <a:picLocks noGrp="1" noChangeAspect="1"/>
          </p:cNvPicPr>
          <p:nvPr>
            <p:ph sz="half" idx="2"/>
          </p:nvPr>
        </p:nvPicPr>
        <p:blipFill>
          <a:blip r:embed="rId2" cstate="print"/>
          <a:stretch>
            <a:fillRect/>
          </a:stretch>
        </p:blipFill>
        <p:spPr>
          <a:xfrm>
            <a:off x="6022974" y="857233"/>
            <a:ext cx="5857916" cy="3571900"/>
          </a:xfrm>
        </p:spPr>
      </p:pic>
    </p:spTree>
    <p:extLst>
      <p:ext uri="{BB962C8B-B14F-4D97-AF65-F5344CB8AC3E}">
        <p14:creationId xmlns:p14="http://schemas.microsoft.com/office/powerpoint/2010/main" val="3783885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 Ces Roumains qui ont fait la France »</a:t>
            </a:r>
          </a:p>
        </p:txBody>
      </p:sp>
      <p:sp>
        <p:nvSpPr>
          <p:cNvPr id="3" name="Text Placeholder 2"/>
          <p:cNvSpPr>
            <a:spLocks noGrp="1"/>
          </p:cNvSpPr>
          <p:nvPr>
            <p:ph type="body" idx="1"/>
          </p:nvPr>
        </p:nvSpPr>
        <p:spPr/>
        <p:txBody>
          <a:bodyPr>
            <a:normAutofit fontScale="77500" lnSpcReduction="20000"/>
          </a:bodyPr>
          <a:lstStyle/>
          <a:p>
            <a:r>
              <a:rPr lang="fr-FR" dirty="0" smtClean="0"/>
              <a:t>Avec </a:t>
            </a:r>
            <a:r>
              <a:rPr lang="fr-FR" dirty="0"/>
              <a:t>ces mots les Roumains qui ont contribué à la culture de la France ont été célébrés par, l'ancien ambassadeur de France à Bucarest, Philippe Étienne</a:t>
            </a:r>
            <a:r>
              <a:rPr lang="fr-FR" dirty="0" smtClean="0"/>
              <a:t>.</a:t>
            </a:r>
          </a:p>
        </p:txBody>
      </p:sp>
    </p:spTree>
    <p:extLst>
      <p:ext uri="{BB962C8B-B14F-4D97-AF65-F5344CB8AC3E}">
        <p14:creationId xmlns:p14="http://schemas.microsoft.com/office/powerpoint/2010/main" val="761901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Roumains </a:t>
            </a:r>
            <a:r>
              <a:rPr lang="fr-FR" dirty="0" smtClean="0"/>
              <a:t>en </a:t>
            </a:r>
            <a:r>
              <a:rPr lang="fr-FR" dirty="0"/>
              <a:t>France</a:t>
            </a:r>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598515" y="685800"/>
            <a:ext cx="2935396" cy="4191000"/>
          </a:xfrm>
        </p:spPr>
      </p:pic>
      <p:sp>
        <p:nvSpPr>
          <p:cNvPr id="6" name="Content Placeholder 5"/>
          <p:cNvSpPr>
            <a:spLocks noGrp="1"/>
          </p:cNvSpPr>
          <p:nvPr>
            <p:ph sz="half" idx="1"/>
          </p:nvPr>
        </p:nvSpPr>
        <p:spPr>
          <a:xfrm>
            <a:off x="1293812" y="685800"/>
            <a:ext cx="5334000" cy="4572000"/>
          </a:xfrm>
        </p:spPr>
        <p:txBody>
          <a:bodyPr>
            <a:noAutofit/>
          </a:bodyPr>
          <a:lstStyle/>
          <a:p>
            <a:r>
              <a:rPr lang="fr-FR" sz="2200" b="1" dirty="0"/>
              <a:t>Constantin </a:t>
            </a:r>
            <a:r>
              <a:rPr lang="fr-FR" sz="2200" b="1" dirty="0" err="1"/>
              <a:t>Brâncuşi</a:t>
            </a:r>
            <a:r>
              <a:rPr lang="fr-FR" sz="2200" dirty="0"/>
              <a:t>, le grand sculpteur de </a:t>
            </a:r>
            <a:r>
              <a:rPr lang="fr-FR" sz="2200" dirty="0" smtClean="0"/>
              <a:t>l’humanité</a:t>
            </a:r>
            <a:r>
              <a:rPr lang="fr-FR" sz="2200" dirty="0"/>
              <a:t>.</a:t>
            </a:r>
          </a:p>
          <a:p>
            <a:r>
              <a:rPr lang="fr-FR" sz="2200" dirty="0"/>
              <a:t>Considéré comme </a:t>
            </a:r>
            <a:r>
              <a:rPr lang="fr-FR" sz="2200" dirty="0" smtClean="0"/>
              <a:t>l’un </a:t>
            </a:r>
            <a:r>
              <a:rPr lang="fr-FR" sz="2200" dirty="0"/>
              <a:t>des plus grands sculpteurs de l'humanité, </a:t>
            </a:r>
            <a:r>
              <a:rPr lang="fr-FR" sz="2200" dirty="0" err="1"/>
              <a:t>Brâncuşi</a:t>
            </a:r>
            <a:r>
              <a:rPr lang="fr-FR" sz="2200" dirty="0"/>
              <a:t> est né à </a:t>
            </a:r>
            <a:r>
              <a:rPr lang="fr-FR" sz="2200" dirty="0" err="1" smtClean="0"/>
              <a:t>Hobi</a:t>
            </a:r>
            <a:r>
              <a:rPr lang="ro-RO" sz="2200" dirty="0" smtClean="0"/>
              <a:t>ț</a:t>
            </a:r>
            <a:r>
              <a:rPr lang="fr-FR" sz="2200" dirty="0" smtClean="0"/>
              <a:t>a </a:t>
            </a:r>
            <a:r>
              <a:rPr lang="fr-FR" sz="2200" dirty="0"/>
              <a:t>(comté de Gorj) le 19 février 1876 et est décédé le 16 mars 1957 à Paris. Il arrive à Paris en 1904 et installe ensuite son siège dans l'atelier Impasses Ronsin où il crée un monde aux accents roumains. </a:t>
            </a:r>
            <a:r>
              <a:rPr lang="fr-FR" sz="2200" dirty="0" smtClean="0"/>
              <a:t>« Le baiser », « L'oiseau </a:t>
            </a:r>
            <a:r>
              <a:rPr lang="fr-FR" sz="2200" dirty="0"/>
              <a:t>de la </a:t>
            </a:r>
            <a:r>
              <a:rPr lang="fr-FR" sz="2200" dirty="0" smtClean="0"/>
              <a:t>mère », « Miss </a:t>
            </a:r>
            <a:r>
              <a:rPr lang="fr-FR" sz="2200" dirty="0" err="1" smtClean="0"/>
              <a:t>Pogany</a:t>
            </a:r>
            <a:r>
              <a:rPr lang="fr-FR" sz="2200" dirty="0" smtClean="0"/>
              <a:t> » </a:t>
            </a:r>
            <a:r>
              <a:rPr lang="fr-FR" sz="2200" dirty="0"/>
              <a:t>ou l'ensemble de </a:t>
            </a:r>
            <a:r>
              <a:rPr lang="fr-FR" sz="2200" dirty="0" err="1"/>
              <a:t>Târgu</a:t>
            </a:r>
            <a:r>
              <a:rPr lang="fr-FR" sz="2200" dirty="0"/>
              <a:t> Jiu ne sont que quelques-unes des œuvres du grand sculpteur.</a:t>
            </a:r>
          </a:p>
          <a:p>
            <a:endParaRPr lang="fr-FR" sz="2200" dirty="0"/>
          </a:p>
        </p:txBody>
      </p:sp>
    </p:spTree>
    <p:extLst>
      <p:ext uri="{BB962C8B-B14F-4D97-AF65-F5344CB8AC3E}">
        <p14:creationId xmlns:p14="http://schemas.microsoft.com/office/powerpoint/2010/main" val="2812534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5791200"/>
            <a:ext cx="10971372" cy="609600"/>
          </a:xfrm>
        </p:spPr>
        <p:txBody>
          <a:bodyPr/>
          <a:lstStyle/>
          <a:p>
            <a:r>
              <a:rPr lang="fr-FR" dirty="0"/>
              <a:t>Roumains </a:t>
            </a:r>
            <a:r>
              <a:rPr lang="fr-FR" dirty="0" smtClean="0"/>
              <a:t>en </a:t>
            </a:r>
            <a:r>
              <a:rPr lang="fr-FR" dirty="0"/>
              <a:t>France</a:t>
            </a:r>
          </a:p>
        </p:txBody>
      </p:sp>
      <p:sp>
        <p:nvSpPr>
          <p:cNvPr id="5" name="Text Placeholder 4"/>
          <p:cNvSpPr>
            <a:spLocks noGrp="1"/>
          </p:cNvSpPr>
          <p:nvPr>
            <p:ph type="body" idx="1"/>
          </p:nvPr>
        </p:nvSpPr>
        <p:spPr>
          <a:xfrm>
            <a:off x="455612" y="152400"/>
            <a:ext cx="5943600" cy="2438400"/>
          </a:xfrm>
        </p:spPr>
        <p:txBody>
          <a:bodyPr>
            <a:normAutofit/>
          </a:bodyPr>
          <a:lstStyle/>
          <a:p>
            <a:r>
              <a:rPr lang="fr-FR" sz="2100" b="1" dirty="0" smtClean="0"/>
              <a:t>Elvira </a:t>
            </a:r>
            <a:r>
              <a:rPr lang="fr-FR" sz="2100" b="1" dirty="0" err="1"/>
              <a:t>Popescu</a:t>
            </a:r>
            <a:r>
              <a:rPr lang="fr-FR" sz="2100" dirty="0"/>
              <a:t> </a:t>
            </a:r>
            <a:r>
              <a:rPr lang="fr-FR" sz="2100" dirty="0" smtClean="0"/>
              <a:t>« </a:t>
            </a:r>
            <a:r>
              <a:rPr lang="fr-FR" sz="2100" dirty="0"/>
              <a:t> la reine de la scène parisienne </a:t>
            </a:r>
            <a:r>
              <a:rPr lang="fr-FR" sz="2100" dirty="0" smtClean="0"/>
              <a:t> » (</a:t>
            </a:r>
            <a:r>
              <a:rPr lang="fr-FR" sz="2100" dirty="0"/>
              <a:t>1895-1993), ou Elvire </a:t>
            </a:r>
            <a:r>
              <a:rPr lang="fr-FR" sz="2100" dirty="0" err="1"/>
              <a:t>Popesco</a:t>
            </a:r>
            <a:r>
              <a:rPr lang="fr-FR" sz="2100" dirty="0"/>
              <a:t>, était une actrice de théâtre et de cinéma roumaine qui a mené une brillante carrière en </a:t>
            </a:r>
            <a:r>
              <a:rPr lang="fr-FR" sz="2100" dirty="0" smtClean="0"/>
              <a:t>France.</a:t>
            </a:r>
          </a:p>
          <a:p>
            <a:r>
              <a:rPr lang="fr-FR" sz="2100" dirty="0" smtClean="0"/>
              <a:t>Elle </a:t>
            </a:r>
            <a:r>
              <a:rPr lang="fr-FR" sz="2100" dirty="0"/>
              <a:t>a reçu le prix </a:t>
            </a:r>
            <a:r>
              <a:rPr lang="fr-FR" sz="2100" dirty="0" smtClean="0"/>
              <a:t>« Molière » </a:t>
            </a:r>
            <a:r>
              <a:rPr lang="fr-FR" sz="2100" dirty="0"/>
              <a:t>de la meilleure actrice et deux fois l'ordre </a:t>
            </a:r>
            <a:r>
              <a:rPr lang="fr-FR" sz="2100" dirty="0" smtClean="0"/>
              <a:t>« Légion d'honneur », l’une </a:t>
            </a:r>
            <a:r>
              <a:rPr lang="fr-FR" sz="2100" dirty="0"/>
              <a:t>des plus hautes décorations de France.</a:t>
            </a:r>
          </a:p>
        </p:txBody>
      </p:sp>
      <p:sp>
        <p:nvSpPr>
          <p:cNvPr id="7" name="Text Placeholder 6"/>
          <p:cNvSpPr>
            <a:spLocks noGrp="1"/>
          </p:cNvSpPr>
          <p:nvPr>
            <p:ph type="body" sz="quarter" idx="3"/>
          </p:nvPr>
        </p:nvSpPr>
        <p:spPr>
          <a:xfrm>
            <a:off x="6704012" y="228600"/>
            <a:ext cx="5105399" cy="3200400"/>
          </a:xfrm>
        </p:spPr>
        <p:txBody>
          <a:bodyPr>
            <a:noAutofit/>
          </a:bodyPr>
          <a:lstStyle/>
          <a:p>
            <a:r>
              <a:rPr lang="fr-FR" sz="2100" dirty="0"/>
              <a:t>La poète </a:t>
            </a:r>
            <a:r>
              <a:rPr lang="fr-FR" sz="2100" b="1" dirty="0"/>
              <a:t>Anna </a:t>
            </a:r>
            <a:r>
              <a:rPr lang="fr-FR" sz="2100" b="1" dirty="0" err="1"/>
              <a:t>Brâncoveanu</a:t>
            </a:r>
            <a:r>
              <a:rPr lang="fr-FR" sz="2100" b="1" dirty="0"/>
              <a:t> de Noailles </a:t>
            </a:r>
            <a:r>
              <a:rPr lang="fr-FR" sz="2100" dirty="0"/>
              <a:t>était le plus grand poète français, qui était roumain du côté paternel, comme disait Nicolae Iorga</a:t>
            </a:r>
            <a:r>
              <a:rPr lang="fr-FR" sz="2100" dirty="0" smtClean="0"/>
              <a:t>.</a:t>
            </a:r>
          </a:p>
          <a:p>
            <a:r>
              <a:rPr lang="fr-FR" sz="2100" dirty="0" smtClean="0"/>
              <a:t>La </a:t>
            </a:r>
            <a:r>
              <a:rPr lang="fr-FR" sz="2100" dirty="0"/>
              <a:t>comtesse Noailles a remporté l'Académie française de littérature et a été la première femme à recevoir la Légion d'honneur en tant que commandant au début du </a:t>
            </a:r>
            <a:r>
              <a:rPr lang="fr-FR" sz="2100" dirty="0" smtClean="0"/>
              <a:t>XX</a:t>
            </a:r>
            <a:r>
              <a:rPr lang="fr-FR" sz="2100" baseline="30000" dirty="0" smtClean="0"/>
              <a:t>e</a:t>
            </a:r>
            <a:r>
              <a:rPr lang="fr-FR" sz="2100" dirty="0" smtClean="0"/>
              <a:t>  </a:t>
            </a:r>
            <a:r>
              <a:rPr lang="fr-FR" sz="2100" dirty="0"/>
              <a:t>siècle.</a:t>
            </a: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613712" y="2865499"/>
            <a:ext cx="3490100" cy="2544701"/>
          </a:xfrm>
        </p:spPr>
      </p:pic>
      <p:pic>
        <p:nvPicPr>
          <p:cNvPr id="8" name="Content Placeholder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7542212" y="3581400"/>
            <a:ext cx="3552011" cy="2520562"/>
          </a:xfrm>
        </p:spPr>
      </p:pic>
    </p:spTree>
    <p:extLst>
      <p:ext uri="{BB962C8B-B14F-4D97-AF65-F5344CB8AC3E}">
        <p14:creationId xmlns:p14="http://schemas.microsoft.com/office/powerpoint/2010/main" val="2564052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5943600"/>
            <a:ext cx="10971372" cy="609600"/>
          </a:xfrm>
        </p:spPr>
        <p:txBody>
          <a:bodyPr/>
          <a:lstStyle/>
          <a:p>
            <a:r>
              <a:rPr lang="fr-FR" dirty="0"/>
              <a:t>Roumains </a:t>
            </a:r>
            <a:r>
              <a:rPr lang="fr-FR" dirty="0" smtClean="0"/>
              <a:t>en </a:t>
            </a:r>
            <a:r>
              <a:rPr lang="fr-FR" dirty="0"/>
              <a:t>France</a:t>
            </a:r>
          </a:p>
        </p:txBody>
      </p:sp>
      <p:sp>
        <p:nvSpPr>
          <p:cNvPr id="5" name="Text Placeholder 4"/>
          <p:cNvSpPr>
            <a:spLocks noGrp="1"/>
          </p:cNvSpPr>
          <p:nvPr>
            <p:ph type="body" idx="1"/>
          </p:nvPr>
        </p:nvSpPr>
        <p:spPr>
          <a:xfrm>
            <a:off x="455612" y="152400"/>
            <a:ext cx="6553200" cy="2209800"/>
          </a:xfrm>
        </p:spPr>
        <p:txBody>
          <a:bodyPr>
            <a:normAutofit/>
          </a:bodyPr>
          <a:lstStyle/>
          <a:p>
            <a:r>
              <a:rPr lang="fr-FR" sz="2200" b="1" dirty="0"/>
              <a:t>Eugen </a:t>
            </a:r>
            <a:r>
              <a:rPr lang="fr-FR" sz="2200" b="1" dirty="0" err="1"/>
              <a:t>Ionescu</a:t>
            </a:r>
            <a:r>
              <a:rPr lang="fr-FR" sz="2200" b="1" dirty="0"/>
              <a:t> </a:t>
            </a:r>
            <a:r>
              <a:rPr lang="fr-FR" sz="2200" dirty="0"/>
              <a:t>(1909-1994), le génie du théâtre absurde, célèbre hors de la Roumanie sous le nom d'Eugène Ionesco, était un écrivain français de Roumanie, un protagoniste du théâtre absurde et un membre de </a:t>
            </a:r>
            <a:r>
              <a:rPr lang="fr-FR" sz="2200" dirty="0" smtClean="0"/>
              <a:t>l’Académie française.</a:t>
            </a:r>
            <a:endParaRPr lang="fr-FR" sz="2200" dirty="0"/>
          </a:p>
        </p:txBody>
      </p:sp>
      <p:sp>
        <p:nvSpPr>
          <p:cNvPr id="7" name="Text Placeholder 6"/>
          <p:cNvSpPr>
            <a:spLocks noGrp="1"/>
          </p:cNvSpPr>
          <p:nvPr>
            <p:ph type="body" sz="quarter" idx="3"/>
          </p:nvPr>
        </p:nvSpPr>
        <p:spPr>
          <a:xfrm>
            <a:off x="7237412" y="228600"/>
            <a:ext cx="4571999" cy="2133600"/>
          </a:xfrm>
        </p:spPr>
        <p:txBody>
          <a:bodyPr>
            <a:normAutofit/>
          </a:bodyPr>
          <a:lstStyle/>
          <a:p>
            <a:r>
              <a:rPr lang="fr-FR" sz="2200" b="1" dirty="0"/>
              <a:t>Emil Cioran</a:t>
            </a:r>
            <a:r>
              <a:rPr lang="fr-FR" sz="2200" dirty="0"/>
              <a:t> </a:t>
            </a:r>
            <a:r>
              <a:rPr lang="fr-FR" sz="2200" dirty="0" smtClean="0"/>
              <a:t>(1911-1995) était </a:t>
            </a:r>
            <a:r>
              <a:rPr lang="fr-FR" sz="2200" dirty="0"/>
              <a:t>l'un des plus grands penseurs du siècle dernier. Après 1940, il s'installe à Paris et ne publie qu'en français.</a:t>
            </a:r>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208212" y="2286000"/>
            <a:ext cx="2648606" cy="3200400"/>
          </a:xfrm>
        </p:spPr>
      </p:pic>
      <p:pic>
        <p:nvPicPr>
          <p:cNvPr id="10" name="Content Placeholder 9"/>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7847012" y="2362200"/>
            <a:ext cx="3323492" cy="3200400"/>
          </a:xfrm>
        </p:spPr>
      </p:pic>
    </p:spTree>
    <p:extLst>
      <p:ext uri="{BB962C8B-B14F-4D97-AF65-F5344CB8AC3E}">
        <p14:creationId xmlns:p14="http://schemas.microsoft.com/office/powerpoint/2010/main" val="252938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08014" y="685800"/>
            <a:ext cx="3962400" cy="1143000"/>
          </a:xfrm>
        </p:spPr>
        <p:txBody>
          <a:bodyPr/>
          <a:lstStyle/>
          <a:p>
            <a:r>
              <a:rPr lang="ro-RO" dirty="0"/>
              <a:t>Le </a:t>
            </a:r>
            <a:r>
              <a:rPr lang="fr-FR" dirty="0"/>
              <a:t>tourisme</a:t>
            </a:r>
            <a:r>
              <a:rPr lang="ro-RO" dirty="0"/>
              <a:t> dans la Roumanie</a:t>
            </a:r>
          </a:p>
        </p:txBody>
      </p:sp>
      <p:sp>
        <p:nvSpPr>
          <p:cNvPr id="2" name="Text Placeholder 1"/>
          <p:cNvSpPr>
            <a:spLocks noGrp="1"/>
          </p:cNvSpPr>
          <p:nvPr>
            <p:ph type="body" sz="half" idx="2"/>
          </p:nvPr>
        </p:nvSpPr>
        <p:spPr>
          <a:xfrm>
            <a:off x="608013" y="1828800"/>
            <a:ext cx="3962400" cy="4343400"/>
          </a:xfrm>
        </p:spPr>
        <p:txBody>
          <a:bodyPr>
            <a:normAutofit lnSpcReduction="10000"/>
          </a:bodyPr>
          <a:lstStyle/>
          <a:p>
            <a:r>
              <a:rPr lang="fr-FR" dirty="0"/>
              <a:t>La Roumanie est un pays des Carpates et du Danube, avec sa sortie dans la Mer </a:t>
            </a:r>
            <a:r>
              <a:rPr lang="fr-FR" dirty="0" smtClean="0"/>
              <a:t>Noire</a:t>
            </a:r>
          </a:p>
          <a:p>
            <a:endParaRPr lang="fr-FR" dirty="0" smtClean="0"/>
          </a:p>
          <a:p>
            <a:r>
              <a:rPr lang="fr-FR" dirty="0"/>
              <a:t>Zones touristiques de la Roumanie</a:t>
            </a:r>
            <a:endParaRPr lang="fr-FR" dirty="0" smtClean="0"/>
          </a:p>
          <a:p>
            <a:pPr marL="342900" indent="-342900">
              <a:buFont typeface="Arial" pitchFamily="34" charset="0"/>
              <a:buChar char="•"/>
            </a:pPr>
            <a:r>
              <a:rPr lang="fr-FR" dirty="0" smtClean="0"/>
              <a:t>Bucarest</a:t>
            </a:r>
          </a:p>
          <a:p>
            <a:pPr marL="342900" indent="-342900">
              <a:buFont typeface="Arial" pitchFamily="34" charset="0"/>
              <a:buChar char="•"/>
            </a:pPr>
            <a:r>
              <a:rPr lang="fr-FR" dirty="0"/>
              <a:t>Les </a:t>
            </a:r>
            <a:r>
              <a:rPr lang="fr-FR" dirty="0" smtClean="0"/>
              <a:t>Carpates</a:t>
            </a:r>
          </a:p>
          <a:p>
            <a:pPr marL="342900" indent="-342900">
              <a:buFont typeface="Arial" pitchFamily="34" charset="0"/>
              <a:buChar char="•"/>
            </a:pPr>
            <a:r>
              <a:rPr lang="fr-FR" dirty="0"/>
              <a:t>Le littoral roumain de la  Mer </a:t>
            </a:r>
            <a:r>
              <a:rPr lang="fr-FR" dirty="0" smtClean="0"/>
              <a:t>Noire</a:t>
            </a:r>
          </a:p>
          <a:p>
            <a:pPr marL="342900" indent="-342900">
              <a:buFont typeface="Arial" pitchFamily="34" charset="0"/>
              <a:buChar char="•"/>
            </a:pPr>
            <a:r>
              <a:rPr lang="fr-FR" dirty="0"/>
              <a:t>Le </a:t>
            </a:r>
            <a:r>
              <a:rPr lang="fr-FR" dirty="0" smtClean="0"/>
              <a:t>Delta </a:t>
            </a:r>
            <a:r>
              <a:rPr lang="fr-FR" dirty="0"/>
              <a:t>du </a:t>
            </a:r>
            <a:r>
              <a:rPr lang="fr-FR" dirty="0" smtClean="0"/>
              <a:t>Danube</a:t>
            </a:r>
          </a:p>
          <a:p>
            <a:pPr marL="342900" indent="-342900">
              <a:buFont typeface="Arial" pitchFamily="34" charset="0"/>
              <a:buChar char="•"/>
            </a:pPr>
            <a:r>
              <a:rPr lang="fr-FR" dirty="0" smtClean="0"/>
              <a:t>La </a:t>
            </a:r>
            <a:r>
              <a:rPr lang="fr-FR" dirty="0"/>
              <a:t>Moldavie du Nord, la Bucovine ou </a:t>
            </a:r>
            <a:r>
              <a:rPr lang="fr-FR" dirty="0" smtClean="0"/>
              <a:t>« la </a:t>
            </a:r>
            <a:r>
              <a:rPr lang="fr-FR" dirty="0"/>
              <a:t>Haute </a:t>
            </a:r>
            <a:r>
              <a:rPr lang="fr-FR" dirty="0" smtClean="0"/>
              <a:t>Moldavie »</a:t>
            </a:r>
          </a:p>
          <a:p>
            <a:pPr marL="342900" indent="-342900">
              <a:buFont typeface="Arial" pitchFamily="34" charset="0"/>
              <a:buChar char="•"/>
            </a:pPr>
            <a:r>
              <a:rPr lang="fr-FR" dirty="0" smtClean="0"/>
              <a:t>Maramureş-</a:t>
            </a:r>
            <a:r>
              <a:rPr lang="fr-FR" dirty="0" err="1" smtClean="0"/>
              <a:t>Oaş</a:t>
            </a:r>
            <a:endParaRPr lang="fr-FR" dirty="0" smtClean="0"/>
          </a:p>
          <a:p>
            <a:pPr marL="342900" indent="-342900">
              <a:buFont typeface="Arial" pitchFamily="34" charset="0"/>
              <a:buChar char="•"/>
            </a:pPr>
            <a:r>
              <a:rPr lang="fr-FR" dirty="0"/>
              <a:t>La Transylvanie</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75213" y="990600"/>
            <a:ext cx="6704012" cy="4504812"/>
          </a:xfrm>
        </p:spPr>
      </p:pic>
    </p:spTree>
    <p:extLst>
      <p:ext uri="{BB962C8B-B14F-4D97-AF65-F5344CB8AC3E}">
        <p14:creationId xmlns:p14="http://schemas.microsoft.com/office/powerpoint/2010/main" val="2818925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Bucarest</a:t>
            </a:r>
            <a:endParaRPr lang="fr-FR" dirty="0"/>
          </a:p>
        </p:txBody>
      </p:sp>
      <p:sp>
        <p:nvSpPr>
          <p:cNvPr id="3" name="Content Placeholder 2"/>
          <p:cNvSpPr>
            <a:spLocks noGrp="1"/>
          </p:cNvSpPr>
          <p:nvPr>
            <p:ph sz="half" idx="1"/>
          </p:nvPr>
        </p:nvSpPr>
        <p:spPr>
          <a:xfrm>
            <a:off x="1293812" y="1371600"/>
            <a:ext cx="5029200" cy="3505200"/>
          </a:xfrm>
        </p:spPr>
        <p:txBody>
          <a:bodyPr/>
          <a:lstStyle/>
          <a:p>
            <a:r>
              <a:rPr lang="fr-FR" dirty="0" smtClean="0"/>
              <a:t>La </a:t>
            </a:r>
            <a:r>
              <a:rPr lang="fr-FR" dirty="0"/>
              <a:t>capitale de la </a:t>
            </a:r>
            <a:r>
              <a:rPr lang="fr-FR" dirty="0" smtClean="0"/>
              <a:t>Roumanie</a:t>
            </a:r>
          </a:p>
          <a:p>
            <a:r>
              <a:rPr lang="fr-FR" dirty="0" smtClean="0"/>
              <a:t>Le </a:t>
            </a:r>
            <a:r>
              <a:rPr lang="fr-FR" dirty="0"/>
              <a:t>plus grand centre politique, industriel, administratif, culturel, scientifique et touristique du pays</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51613" y="1368704"/>
            <a:ext cx="5029200" cy="2825192"/>
          </a:xfrm>
        </p:spPr>
      </p:pic>
    </p:spTree>
    <p:extLst>
      <p:ext uri="{BB962C8B-B14F-4D97-AF65-F5344CB8AC3E}">
        <p14:creationId xmlns:p14="http://schemas.microsoft.com/office/powerpoint/2010/main" val="2866771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Bucarest</a:t>
            </a:r>
            <a:endParaRPr lang="fr-FR"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293813" y="2166257"/>
            <a:ext cx="5029200" cy="2220685"/>
          </a:xfrm>
        </p:spPr>
      </p:pic>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812492" y="1676400"/>
            <a:ext cx="4504266" cy="3200400"/>
          </a:xfrm>
        </p:spPr>
      </p:pic>
    </p:spTree>
    <p:extLst>
      <p:ext uri="{BB962C8B-B14F-4D97-AF65-F5344CB8AC3E}">
        <p14:creationId xmlns:p14="http://schemas.microsoft.com/office/powerpoint/2010/main" val="601814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Les Carpates</a:t>
            </a:r>
            <a:endParaRPr lang="fr-FR" dirty="0"/>
          </a:p>
        </p:txBody>
      </p:sp>
      <p:sp>
        <p:nvSpPr>
          <p:cNvPr id="3" name="Content Placeholder 2"/>
          <p:cNvSpPr>
            <a:spLocks noGrp="1"/>
          </p:cNvSpPr>
          <p:nvPr>
            <p:ph sz="half" idx="1"/>
          </p:nvPr>
        </p:nvSpPr>
        <p:spPr>
          <a:xfrm>
            <a:off x="1293812" y="685800"/>
            <a:ext cx="5029200" cy="4419600"/>
          </a:xfrm>
        </p:spPr>
        <p:txBody>
          <a:bodyPr>
            <a:normAutofit fontScale="77500" lnSpcReduction="20000"/>
          </a:bodyPr>
          <a:lstStyle/>
          <a:p>
            <a:r>
              <a:rPr lang="fr-FR" dirty="0" smtClean="0"/>
              <a:t>La </a:t>
            </a:r>
            <a:r>
              <a:rPr lang="fr-FR" dirty="0"/>
              <a:t>splendeur, la facilité d’accès, l’originalité et la beauté des paysages de montagne, la richesse des eaux minérales et les nombreuses possibilités de pratiquer des sports d’hiver constituent la région touristique la plus vaste et la plus complexe du pays</a:t>
            </a:r>
            <a:r>
              <a:rPr lang="fr-FR" dirty="0" smtClean="0"/>
              <a:t>.</a:t>
            </a:r>
          </a:p>
          <a:p>
            <a:r>
              <a:rPr lang="fr-FR" dirty="0" smtClean="0"/>
              <a:t>Il y a des </a:t>
            </a:r>
            <a:r>
              <a:rPr lang="fr-FR" dirty="0"/>
              <a:t>stations de montagne internationales </a:t>
            </a:r>
            <a:r>
              <a:rPr lang="fr-FR" dirty="0" smtClean="0"/>
              <a:t>renommées;</a:t>
            </a:r>
          </a:p>
          <a:p>
            <a:r>
              <a:rPr lang="fr-FR" dirty="0"/>
              <a:t>Le tourisme balnéaire </a:t>
            </a:r>
            <a:r>
              <a:rPr lang="fr-FR" dirty="0" smtClean="0"/>
              <a:t>dispose </a:t>
            </a:r>
            <a:r>
              <a:rPr lang="fr-FR" dirty="0"/>
              <a:t>également de puissantes bases de traitement, </a:t>
            </a:r>
            <a:r>
              <a:rPr lang="fr-FR" dirty="0" smtClean="0"/>
              <a:t>d’hébergement </a:t>
            </a:r>
            <a:r>
              <a:rPr lang="fr-FR" dirty="0"/>
              <a:t>et de loisirs dans les belles stations des vallées des Carpates</a:t>
            </a:r>
            <a:endParaRPr lang="fr-FR" dirty="0" smtClean="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51613" y="993699"/>
            <a:ext cx="5029200" cy="35752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87413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Les </a:t>
            </a:r>
            <a:r>
              <a:rPr lang="fr-FR" dirty="0" smtClean="0"/>
              <a:t>Carpates: Stations </a:t>
            </a:r>
            <a:r>
              <a:rPr lang="fr-FR" dirty="0"/>
              <a:t>de montagne</a:t>
            </a:r>
          </a:p>
        </p:txBody>
      </p:sp>
      <p:sp>
        <p:nvSpPr>
          <p:cNvPr id="5" name="Text Placeholder 4"/>
          <p:cNvSpPr>
            <a:spLocks noGrp="1"/>
          </p:cNvSpPr>
          <p:nvPr>
            <p:ph type="body" idx="1"/>
          </p:nvPr>
        </p:nvSpPr>
        <p:spPr/>
        <p:txBody>
          <a:bodyPr/>
          <a:lstStyle/>
          <a:p>
            <a:r>
              <a:rPr lang="fr-FR" dirty="0" err="1" smtClean="0"/>
              <a:t>Sinaia</a:t>
            </a:r>
            <a:r>
              <a:rPr lang="fr-FR" dirty="0" smtClean="0"/>
              <a:t>, Le Château </a:t>
            </a:r>
            <a:r>
              <a:rPr lang="fr-FR" dirty="0" err="1" smtClean="0"/>
              <a:t>Peleș</a:t>
            </a:r>
            <a:endParaRPr lang="fr-FR" dirty="0"/>
          </a:p>
        </p:txBody>
      </p:sp>
      <p:pic>
        <p:nvPicPr>
          <p:cNvPr id="11" name="Content Placeholder 10"/>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638650" y="1676400"/>
            <a:ext cx="4339525" cy="3200400"/>
          </a:xfrm>
        </p:spPr>
      </p:pic>
      <p:sp>
        <p:nvSpPr>
          <p:cNvPr id="9" name="Text Placeholder 8"/>
          <p:cNvSpPr>
            <a:spLocks noGrp="1"/>
          </p:cNvSpPr>
          <p:nvPr>
            <p:ph type="body" sz="quarter" idx="3"/>
          </p:nvPr>
        </p:nvSpPr>
        <p:spPr/>
        <p:txBody>
          <a:bodyPr/>
          <a:lstStyle/>
          <a:p>
            <a:r>
              <a:rPr lang="ro-RO" dirty="0" smtClean="0"/>
              <a:t>Bâlea Lac</a:t>
            </a:r>
            <a:endParaRPr lang="fr-FR" dirty="0"/>
          </a:p>
        </p:txBody>
      </p:sp>
      <p:pic>
        <p:nvPicPr>
          <p:cNvPr id="14" name="Content Placeholder 13"/>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550025" y="1999343"/>
            <a:ext cx="5029200" cy="2554514"/>
          </a:xfrm>
        </p:spPr>
      </p:pic>
    </p:spTree>
    <p:extLst>
      <p:ext uri="{BB962C8B-B14F-4D97-AF65-F5344CB8AC3E}">
        <p14:creationId xmlns:p14="http://schemas.microsoft.com/office/powerpoint/2010/main" val="1663318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Les </a:t>
            </a:r>
            <a:r>
              <a:rPr lang="fr-FR" dirty="0" smtClean="0"/>
              <a:t>Carpates: </a:t>
            </a:r>
            <a:r>
              <a:rPr lang="fr-FR" dirty="0"/>
              <a:t>Le tourisme balnéaire</a:t>
            </a:r>
          </a:p>
        </p:txBody>
      </p:sp>
      <p:sp>
        <p:nvSpPr>
          <p:cNvPr id="5" name="Text Placeholder 4"/>
          <p:cNvSpPr>
            <a:spLocks noGrp="1"/>
          </p:cNvSpPr>
          <p:nvPr>
            <p:ph type="body" idx="1"/>
          </p:nvPr>
        </p:nvSpPr>
        <p:spPr/>
        <p:txBody>
          <a:bodyPr/>
          <a:lstStyle/>
          <a:p>
            <a:r>
              <a:rPr lang="fr-FR" dirty="0" smtClean="0"/>
              <a:t>Les Thermes </a:t>
            </a:r>
            <a:r>
              <a:rPr lang="ro-RO" dirty="0" smtClean="0"/>
              <a:t>Tușnad</a:t>
            </a:r>
            <a:endParaRPr lang="fr-FR" dirty="0"/>
          </a:p>
        </p:txBody>
      </p:sp>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293813" y="1813992"/>
            <a:ext cx="5029200" cy="2925216"/>
          </a:xfrm>
        </p:spPr>
      </p:pic>
      <p:sp>
        <p:nvSpPr>
          <p:cNvPr id="9" name="Text Placeholder 8"/>
          <p:cNvSpPr>
            <a:spLocks noGrp="1"/>
          </p:cNvSpPr>
          <p:nvPr>
            <p:ph type="body" sz="quarter" idx="3"/>
          </p:nvPr>
        </p:nvSpPr>
        <p:spPr/>
        <p:txBody>
          <a:bodyPr/>
          <a:lstStyle/>
          <a:p>
            <a:r>
              <a:rPr lang="fr-FR" dirty="0" smtClean="0"/>
              <a:t>« </a:t>
            </a:r>
            <a:r>
              <a:rPr lang="ro-RO" dirty="0" smtClean="0"/>
              <a:t>Vatra Dornei</a:t>
            </a:r>
            <a:r>
              <a:rPr lang="fr-FR" dirty="0" smtClean="0"/>
              <a:t> »</a:t>
            </a:r>
            <a:endParaRPr lang="fr-FR" dirty="0"/>
          </a:p>
        </p:txBody>
      </p:sp>
      <p:pic>
        <p:nvPicPr>
          <p:cNvPr id="4" name="Content Placeholder 3"/>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550025" y="1866126"/>
            <a:ext cx="5029200" cy="2820947"/>
          </a:xfrm>
        </p:spPr>
      </p:pic>
    </p:spTree>
    <p:extLst>
      <p:ext uri="{BB962C8B-B14F-4D97-AF65-F5344CB8AC3E}">
        <p14:creationId xmlns:p14="http://schemas.microsoft.com/office/powerpoint/2010/main" val="2488632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In</a:t>
            </a:r>
            <a:r>
              <a:rPr smtClean="0"/>
              <a:t>t</a:t>
            </a:r>
            <a:r>
              <a:rPr lang="es-ES" dirty="0" err="1" smtClean="0"/>
              <a:t>erv</a:t>
            </a:r>
            <a:r>
              <a:rPr smtClean="0"/>
              <a:t>e</a:t>
            </a:r>
            <a:r>
              <a:rPr lang="es-ES" dirty="0" err="1" smtClean="0"/>
              <a:t>nții</a:t>
            </a:r>
            <a:r>
              <a:rPr lang="es-ES" dirty="0" smtClean="0"/>
              <a:t> la </a:t>
            </a:r>
            <a:r>
              <a:rPr lang="es-ES" dirty="0" err="1" smtClean="0"/>
              <a:t>clasele</a:t>
            </a:r>
            <a:r>
              <a:rPr lang="es-ES" dirty="0" smtClean="0"/>
              <a:t> de </a:t>
            </a:r>
            <a:r>
              <a:rPr lang="es-ES" dirty="0" err="1" smtClean="0"/>
              <a:t>turism</a:t>
            </a:r>
            <a:r>
              <a:rPr lang="es-ES" dirty="0" smtClean="0"/>
              <a:t> nivel I </a:t>
            </a:r>
            <a:r>
              <a:rPr lang="es-ES" dirty="0" err="1" smtClean="0"/>
              <a:t>și</a:t>
            </a:r>
            <a:r>
              <a:rPr lang="es-ES" dirty="0" smtClean="0"/>
              <a:t> nivel II BTS</a:t>
            </a:r>
            <a:r>
              <a:rPr smtClean="0"/>
              <a:t>: „România turistică”</a:t>
            </a:r>
            <a:endParaRPr lang="fr-FR" dirty="0"/>
          </a:p>
        </p:txBody>
      </p:sp>
      <p:sp>
        <p:nvSpPr>
          <p:cNvPr id="3" name="Content Placeholder 2"/>
          <p:cNvSpPr>
            <a:spLocks noGrp="1"/>
          </p:cNvSpPr>
          <p:nvPr>
            <p:ph sz="half" idx="1"/>
          </p:nvPr>
        </p:nvSpPr>
        <p:spPr>
          <a:xfrm>
            <a:off x="808000" y="685800"/>
            <a:ext cx="4857784" cy="4529150"/>
          </a:xfrm>
        </p:spPr>
        <p:txBody>
          <a:bodyPr>
            <a:normAutofit fontScale="77500" lnSpcReduction="20000"/>
          </a:bodyPr>
          <a:lstStyle/>
          <a:p>
            <a:pPr marL="514350" indent="-514350">
              <a:buNone/>
            </a:pPr>
            <a:r>
              <a:rPr sz="3600" b="1" smtClean="0"/>
              <a:t>A</a:t>
            </a:r>
            <a:r>
              <a:rPr lang="fr-FR" sz="3600" b="1" dirty="0" smtClean="0"/>
              <a:t>u </a:t>
            </a:r>
            <a:r>
              <a:rPr lang="fr-FR" sz="3600" b="1" dirty="0" err="1" smtClean="0"/>
              <a:t>fost</a:t>
            </a:r>
            <a:r>
              <a:rPr lang="fr-FR" sz="3600" b="1" dirty="0" smtClean="0"/>
              <a:t> </a:t>
            </a:r>
            <a:r>
              <a:rPr lang="fr-FR" sz="3600" b="1" dirty="0" err="1" smtClean="0"/>
              <a:t>prezentate</a:t>
            </a:r>
            <a:r>
              <a:rPr lang="fr-FR" sz="3600" b="1" dirty="0" smtClean="0"/>
              <a:t> </a:t>
            </a:r>
            <a:r>
              <a:rPr lang="fr-FR" sz="3600" b="1" dirty="0" err="1" smtClean="0"/>
              <a:t>elevilor</a:t>
            </a:r>
            <a:r>
              <a:rPr sz="3600" b="1" smtClean="0"/>
              <a:t>:</a:t>
            </a:r>
            <a:r>
              <a:rPr lang="fr-FR" sz="3600" b="1" dirty="0" smtClean="0"/>
              <a:t> </a:t>
            </a:r>
            <a:endParaRPr sz="3600" b="1" smtClean="0"/>
          </a:p>
          <a:p>
            <a:pPr marL="514350" indent="-514350">
              <a:buFont typeface="Wingdings" pitchFamily="2" charset="2"/>
              <a:buChar char="Ø"/>
            </a:pPr>
            <a:r>
              <a:rPr sz="3100" dirty="0" err="1" smtClean="0"/>
              <a:t>e</a:t>
            </a:r>
            <a:r>
              <a:rPr lang="fr-FR" sz="3100" dirty="0" err="1" smtClean="0"/>
              <a:t>lemente</a:t>
            </a:r>
            <a:r>
              <a:rPr sz="3100" smtClean="0"/>
              <a:t> </a:t>
            </a:r>
            <a:r>
              <a:rPr lang="fr-FR" sz="3100" dirty="0" smtClean="0"/>
              <a:t>de </a:t>
            </a:r>
            <a:r>
              <a:rPr lang="fr-FR" sz="3100" dirty="0" err="1" smtClean="0"/>
              <a:t>identitate</a:t>
            </a:r>
            <a:r>
              <a:rPr lang="fr-FR" sz="3100" dirty="0" smtClean="0"/>
              <a:t> și </a:t>
            </a:r>
            <a:r>
              <a:rPr lang="fr-FR" sz="3100" dirty="0" err="1" smtClean="0"/>
              <a:t>autenticitate</a:t>
            </a:r>
            <a:r>
              <a:rPr lang="fr-FR" sz="3100" dirty="0" smtClean="0"/>
              <a:t> naț</a:t>
            </a:r>
            <a:r>
              <a:rPr lang="fr-FR" sz="3100" dirty="0" err="1" smtClean="0"/>
              <a:t>ională</a:t>
            </a:r>
            <a:r>
              <a:rPr sz="3100" smtClean="0"/>
              <a:t>;</a:t>
            </a:r>
          </a:p>
          <a:p>
            <a:pPr marL="514350" indent="-514350">
              <a:buFont typeface="Wingdings" pitchFamily="2" charset="2"/>
              <a:buChar char="Ø"/>
            </a:pPr>
            <a:r>
              <a:rPr lang="fr-FR" sz="3100" dirty="0" err="1" smtClean="0"/>
              <a:t>personalită</a:t>
            </a:r>
            <a:r>
              <a:rPr lang="fr-FR" sz="3100" dirty="0" smtClean="0"/>
              <a:t>ți </a:t>
            </a:r>
            <a:r>
              <a:rPr lang="fr-FR" sz="3100" dirty="0" err="1" smtClean="0"/>
              <a:t>marcante</a:t>
            </a:r>
            <a:r>
              <a:rPr sz="3100" smtClean="0"/>
              <a:t>;</a:t>
            </a:r>
          </a:p>
          <a:p>
            <a:pPr marL="514350" indent="-514350">
              <a:buFont typeface="Wingdings" pitchFamily="2" charset="2"/>
              <a:buChar char="Ø"/>
            </a:pPr>
            <a:r>
              <a:rPr lang="fr-FR" sz="3100" dirty="0" err="1" smtClean="0"/>
              <a:t>elemente</a:t>
            </a:r>
            <a:r>
              <a:rPr lang="fr-FR" sz="3100" dirty="0" smtClean="0"/>
              <a:t> și </a:t>
            </a:r>
            <a:r>
              <a:rPr lang="fr-FR" sz="3100" dirty="0" err="1" smtClean="0"/>
              <a:t>realizări</a:t>
            </a:r>
            <a:r>
              <a:rPr lang="fr-FR" sz="3100" dirty="0" smtClean="0"/>
              <a:t> </a:t>
            </a:r>
            <a:r>
              <a:rPr lang="fr-FR" sz="3100" dirty="0" err="1" smtClean="0"/>
              <a:t>comune</a:t>
            </a:r>
            <a:r>
              <a:rPr lang="fr-FR" sz="3100" dirty="0" smtClean="0"/>
              <a:t> ale </a:t>
            </a:r>
            <a:r>
              <a:rPr lang="fr-FR" sz="3100" dirty="0" err="1" smtClean="0"/>
              <a:t>prieteniei</a:t>
            </a:r>
            <a:r>
              <a:rPr lang="fr-FR" sz="3100" dirty="0" smtClean="0"/>
              <a:t> </a:t>
            </a:r>
            <a:r>
              <a:rPr lang="fr-FR" sz="3100" dirty="0" err="1" smtClean="0"/>
              <a:t>româno</a:t>
            </a:r>
            <a:r>
              <a:rPr lang="fr-FR" sz="3100" dirty="0" smtClean="0"/>
              <a:t>-</a:t>
            </a:r>
            <a:r>
              <a:rPr lang="fr-FR" sz="3100" dirty="0" err="1" smtClean="0"/>
              <a:t>franceze</a:t>
            </a:r>
            <a:r>
              <a:rPr sz="3100" dirty="0" smtClean="0"/>
              <a:t>;</a:t>
            </a:r>
            <a:endParaRPr sz="3100" smtClean="0"/>
          </a:p>
          <a:p>
            <a:pPr marL="514350" indent="-514350">
              <a:buFont typeface="Wingdings" pitchFamily="2" charset="2"/>
              <a:buChar char="Ø"/>
            </a:pPr>
            <a:r>
              <a:rPr lang="fr-FR" sz="3100" dirty="0" smtClean="0"/>
              <a:t> </a:t>
            </a:r>
            <a:r>
              <a:rPr lang="fr-FR" sz="3100" dirty="0" err="1" smtClean="0"/>
              <a:t>principalele</a:t>
            </a:r>
            <a:r>
              <a:rPr lang="fr-FR" sz="3100" dirty="0" smtClean="0"/>
              <a:t> </a:t>
            </a:r>
            <a:r>
              <a:rPr lang="fr-FR" sz="3100" dirty="0" err="1" smtClean="0"/>
              <a:t>zonele</a:t>
            </a:r>
            <a:r>
              <a:rPr lang="fr-FR" sz="3100" dirty="0" smtClean="0"/>
              <a:t> </a:t>
            </a:r>
            <a:r>
              <a:rPr lang="fr-FR" sz="3100" dirty="0" err="1" smtClean="0"/>
              <a:t>turistice</a:t>
            </a:r>
            <a:r>
              <a:rPr lang="fr-FR" sz="3100" dirty="0" smtClean="0"/>
              <a:t> </a:t>
            </a:r>
            <a:r>
              <a:rPr lang="fr-FR" sz="3100" dirty="0" err="1" smtClean="0"/>
              <a:t>din</a:t>
            </a:r>
            <a:r>
              <a:rPr lang="fr-FR" sz="3100" dirty="0" smtClean="0"/>
              <a:t> </a:t>
            </a:r>
            <a:r>
              <a:rPr lang="fr-FR" sz="3100" dirty="0" err="1" smtClean="0"/>
              <a:t>România</a:t>
            </a:r>
            <a:r>
              <a:rPr sz="3100" dirty="0" smtClean="0"/>
              <a:t>;</a:t>
            </a:r>
            <a:endParaRPr sz="3100" smtClean="0"/>
          </a:p>
          <a:p>
            <a:pPr marL="514350" indent="-514350">
              <a:buFont typeface="Wingdings" pitchFamily="2" charset="2"/>
              <a:buChar char="Ø"/>
            </a:pPr>
            <a:r>
              <a:rPr lang="fr-FR" sz="3100" dirty="0" smtClean="0"/>
              <a:t> </a:t>
            </a:r>
            <a:r>
              <a:rPr lang="fr-FR" sz="3100" dirty="0" err="1" smtClean="0"/>
              <a:t>filmul</a:t>
            </a:r>
            <a:r>
              <a:rPr lang="fr-FR" sz="3100" dirty="0" smtClean="0"/>
              <a:t> de </a:t>
            </a:r>
            <a:r>
              <a:rPr lang="fr-FR" sz="3100" dirty="0" err="1" smtClean="0"/>
              <a:t>promovare</a:t>
            </a:r>
            <a:r>
              <a:rPr lang="fr-FR" sz="3100" dirty="0" smtClean="0"/>
              <a:t> al </a:t>
            </a:r>
            <a:r>
              <a:rPr lang="fr-FR" sz="3100" dirty="0" err="1" smtClean="0"/>
              <a:t>jude</a:t>
            </a:r>
            <a:r>
              <a:rPr lang="fr-FR" sz="3100" dirty="0" smtClean="0"/>
              <a:t>ț</a:t>
            </a:r>
            <a:r>
              <a:rPr lang="fr-FR" sz="3100" dirty="0" err="1" smtClean="0"/>
              <a:t>ului</a:t>
            </a:r>
            <a:r>
              <a:rPr lang="fr-FR" sz="3100" dirty="0" smtClean="0"/>
              <a:t> Bihor și </a:t>
            </a:r>
            <a:r>
              <a:rPr lang="fr-FR" sz="3100" dirty="0" err="1" smtClean="0"/>
              <a:t>municipiului</a:t>
            </a:r>
            <a:r>
              <a:rPr lang="fr-FR" sz="3100" dirty="0" smtClean="0"/>
              <a:t> Oradea</a:t>
            </a:r>
            <a:endParaRPr lang="fr-FR" sz="3100" dirty="0"/>
          </a:p>
        </p:txBody>
      </p:sp>
      <p:pic>
        <p:nvPicPr>
          <p:cNvPr id="8" name="Content Placeholder 7" descr="20190318_111623.jpg"/>
          <p:cNvPicPr>
            <a:picLocks noGrp="1" noChangeAspect="1"/>
          </p:cNvPicPr>
          <p:nvPr>
            <p:ph sz="half" idx="2"/>
          </p:nvPr>
        </p:nvPicPr>
        <p:blipFill>
          <a:blip r:embed="rId2" cstate="print"/>
          <a:stretch>
            <a:fillRect/>
          </a:stretch>
        </p:blipFill>
        <p:spPr>
          <a:xfrm>
            <a:off x="5737222" y="714356"/>
            <a:ext cx="6143668" cy="4071965"/>
          </a:xfrm>
        </p:spPr>
      </p:pic>
    </p:spTree>
    <p:extLst>
      <p:ext uri="{BB962C8B-B14F-4D97-AF65-F5344CB8AC3E}">
        <p14:creationId xmlns:p14="http://schemas.microsoft.com/office/powerpoint/2010/main" val="3783885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Le littoral roumain de la  Mer Noire</a:t>
            </a:r>
          </a:p>
        </p:txBody>
      </p:sp>
      <p:sp>
        <p:nvSpPr>
          <p:cNvPr id="3" name="Content Placeholder 2"/>
          <p:cNvSpPr>
            <a:spLocks noGrp="1"/>
          </p:cNvSpPr>
          <p:nvPr>
            <p:ph sz="half" idx="1"/>
          </p:nvPr>
        </p:nvSpPr>
        <p:spPr>
          <a:xfrm>
            <a:off x="3656012" y="3962400"/>
            <a:ext cx="7848600" cy="1295400"/>
          </a:xfrm>
        </p:spPr>
        <p:txBody>
          <a:bodyPr>
            <a:normAutofit/>
          </a:bodyPr>
          <a:lstStyle/>
          <a:p>
            <a:r>
              <a:rPr lang="fr-FR" sz="2200" dirty="0" smtClean="0"/>
              <a:t>La zone a 245 km, la plage proprement dite est d’environ 70 km.</a:t>
            </a:r>
          </a:p>
          <a:p>
            <a:r>
              <a:rPr lang="fr-FR" sz="2200" dirty="0" smtClean="0"/>
              <a:t>Stations balnéaires réputées dans le tourisme international:</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36612" y="391887"/>
            <a:ext cx="10668000" cy="2960913"/>
          </a:xfrm>
        </p:spPr>
      </p:pic>
    </p:spTree>
    <p:extLst>
      <p:ext uri="{BB962C8B-B14F-4D97-AF65-F5344CB8AC3E}">
        <p14:creationId xmlns:p14="http://schemas.microsoft.com/office/powerpoint/2010/main" val="2903814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Le littoral roumain de la  Mer </a:t>
            </a:r>
            <a:r>
              <a:rPr lang="fr-FR" dirty="0" smtClean="0"/>
              <a:t>Noire: </a:t>
            </a:r>
            <a:r>
              <a:rPr lang="fr-FR" dirty="0" err="1" smtClean="0"/>
              <a:t>Resorts</a:t>
            </a:r>
            <a:r>
              <a:rPr lang="fr-FR" dirty="0" smtClean="0"/>
              <a:t> </a:t>
            </a:r>
            <a:endParaRPr lang="fr-FR" dirty="0"/>
          </a:p>
        </p:txBody>
      </p:sp>
      <p:sp>
        <p:nvSpPr>
          <p:cNvPr id="5" name="Text Placeholder 4"/>
          <p:cNvSpPr>
            <a:spLocks noGrp="1"/>
          </p:cNvSpPr>
          <p:nvPr>
            <p:ph type="body" idx="1"/>
          </p:nvPr>
        </p:nvSpPr>
        <p:spPr/>
        <p:txBody>
          <a:bodyPr/>
          <a:lstStyle/>
          <a:p>
            <a:r>
              <a:rPr lang="fr-FR" dirty="0" smtClean="0"/>
              <a:t>« Mamaia »</a:t>
            </a:r>
            <a:endParaRPr lang="fr-FR" dirty="0"/>
          </a:p>
        </p:txBody>
      </p:sp>
      <p:sp>
        <p:nvSpPr>
          <p:cNvPr id="9" name="Text Placeholder 8"/>
          <p:cNvSpPr>
            <a:spLocks noGrp="1"/>
          </p:cNvSpPr>
          <p:nvPr>
            <p:ph type="body" sz="quarter" idx="3"/>
          </p:nvPr>
        </p:nvSpPr>
        <p:spPr/>
        <p:txBody>
          <a:bodyPr/>
          <a:lstStyle/>
          <a:p>
            <a:r>
              <a:rPr lang="fr-FR" dirty="0" smtClean="0"/>
              <a:t>« Cap Aurora »</a:t>
            </a:r>
            <a:endParaRPr lang="fr-FR"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293813" y="2203410"/>
            <a:ext cx="5029200" cy="2146379"/>
          </a:xfrm>
        </p:spPr>
      </p:pic>
      <p:pic>
        <p:nvPicPr>
          <p:cNvPr id="7" name="Content Placeholder 6"/>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550025" y="1813924"/>
            <a:ext cx="5029200" cy="2925351"/>
          </a:xfrm>
        </p:spPr>
      </p:pic>
    </p:spTree>
    <p:extLst>
      <p:ext uri="{BB962C8B-B14F-4D97-AF65-F5344CB8AC3E}">
        <p14:creationId xmlns:p14="http://schemas.microsoft.com/office/powerpoint/2010/main" val="3674672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Le </a:t>
            </a:r>
            <a:r>
              <a:rPr lang="ro-RO" dirty="0" smtClean="0"/>
              <a:t>D</a:t>
            </a:r>
            <a:r>
              <a:rPr lang="fr-FR" dirty="0" err="1" smtClean="0"/>
              <a:t>elta</a:t>
            </a:r>
            <a:r>
              <a:rPr lang="fr-FR" dirty="0" smtClean="0"/>
              <a:t> </a:t>
            </a:r>
            <a:r>
              <a:rPr lang="fr-FR" dirty="0"/>
              <a:t>du Danube</a:t>
            </a:r>
          </a:p>
        </p:txBody>
      </p:sp>
      <p:sp>
        <p:nvSpPr>
          <p:cNvPr id="3" name="Content Placeholder 2"/>
          <p:cNvSpPr>
            <a:spLocks noGrp="1"/>
          </p:cNvSpPr>
          <p:nvPr>
            <p:ph sz="half" idx="1"/>
          </p:nvPr>
        </p:nvSpPr>
        <p:spPr>
          <a:xfrm>
            <a:off x="760412" y="685800"/>
            <a:ext cx="5029200" cy="4419600"/>
          </a:xfrm>
        </p:spPr>
        <p:txBody>
          <a:bodyPr>
            <a:normAutofit fontScale="85000" lnSpcReduction="20000"/>
          </a:bodyPr>
          <a:lstStyle/>
          <a:p>
            <a:r>
              <a:rPr lang="fr-FR" dirty="0"/>
              <a:t>E</a:t>
            </a:r>
            <a:r>
              <a:rPr lang="fr-FR" dirty="0" smtClean="0"/>
              <a:t>st </a:t>
            </a:r>
            <a:r>
              <a:rPr lang="fr-FR" dirty="0"/>
              <a:t>situé dans la partie nord de la côte roumaine, à 122 km de </a:t>
            </a:r>
            <a:r>
              <a:rPr lang="fr-FR" dirty="0" err="1" smtClean="0"/>
              <a:t>Constan</a:t>
            </a:r>
            <a:r>
              <a:rPr lang="ro-RO" dirty="0" smtClean="0"/>
              <a:t>ța</a:t>
            </a:r>
            <a:r>
              <a:rPr lang="fr-FR" dirty="0" smtClean="0"/>
              <a:t>.</a:t>
            </a:r>
          </a:p>
          <a:p>
            <a:r>
              <a:rPr lang="fr-FR" dirty="0" smtClean="0"/>
              <a:t>C'est </a:t>
            </a:r>
            <a:r>
              <a:rPr lang="fr-FR" dirty="0"/>
              <a:t>une immense surface de roseaux, avec des plateaux de nénuphars, des plantes amphibiens et carnivores, des forêts de peupliers et des </a:t>
            </a:r>
            <a:r>
              <a:rPr lang="fr-FR" dirty="0" smtClean="0"/>
              <a:t>saules.</a:t>
            </a:r>
          </a:p>
          <a:p>
            <a:r>
              <a:rPr lang="fr-FR" dirty="0" smtClean="0"/>
              <a:t>Le </a:t>
            </a:r>
            <a:r>
              <a:rPr lang="fr-FR" dirty="0"/>
              <a:t>delta du Danube est également le parc faunistique le plus riche d’Europe, avec plus de 300 espèces d’oiseaux, 60 espèces de poissons d’une grande valeur </a:t>
            </a:r>
            <a:r>
              <a:rPr lang="fr-FR" dirty="0" smtClean="0"/>
              <a:t>économique.</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399212" y="381000"/>
            <a:ext cx="5181600" cy="5538007"/>
          </a:xfrm>
        </p:spPr>
      </p:pic>
    </p:spTree>
    <p:extLst>
      <p:ext uri="{BB962C8B-B14F-4D97-AF65-F5344CB8AC3E}">
        <p14:creationId xmlns:p14="http://schemas.microsoft.com/office/powerpoint/2010/main" val="2357876548"/>
      </p:ext>
    </p:extLst>
  </p:cSld>
  <p:clrMapOvr>
    <a:masterClrMapping/>
  </p:clrMapOvr>
  <p:transition spd="med">
    <p:wipe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Le </a:t>
            </a:r>
            <a:r>
              <a:rPr lang="ro-RO" dirty="0" smtClean="0"/>
              <a:t>D</a:t>
            </a:r>
            <a:r>
              <a:rPr lang="fr-FR" dirty="0" err="1" smtClean="0"/>
              <a:t>elta</a:t>
            </a:r>
            <a:r>
              <a:rPr lang="fr-FR" dirty="0" smtClean="0"/>
              <a:t> </a:t>
            </a:r>
            <a:r>
              <a:rPr lang="fr-FR" dirty="0"/>
              <a:t>du Danube</a:t>
            </a:r>
          </a:p>
        </p:txBody>
      </p:sp>
      <p:sp>
        <p:nvSpPr>
          <p:cNvPr id="5" name="Text Placeholder 4"/>
          <p:cNvSpPr>
            <a:spLocks noGrp="1"/>
          </p:cNvSpPr>
          <p:nvPr>
            <p:ph type="body" idx="1"/>
          </p:nvPr>
        </p:nvSpPr>
        <p:spPr/>
        <p:txBody>
          <a:bodyPr/>
          <a:lstStyle/>
          <a:p>
            <a:r>
              <a:rPr lang="fr-FR" dirty="0"/>
              <a:t>Image de satellite</a:t>
            </a:r>
          </a:p>
        </p:txBody>
      </p:sp>
      <p:sp>
        <p:nvSpPr>
          <p:cNvPr id="9" name="Text Placeholder 8"/>
          <p:cNvSpPr>
            <a:spLocks noGrp="1"/>
          </p:cNvSpPr>
          <p:nvPr>
            <p:ph type="body" sz="quarter" idx="3"/>
          </p:nvPr>
        </p:nvSpPr>
        <p:spPr>
          <a:xfrm>
            <a:off x="6170612" y="685800"/>
            <a:ext cx="5029200" cy="990600"/>
          </a:xfrm>
        </p:spPr>
        <p:txBody>
          <a:bodyPr>
            <a:normAutofit lnSpcReduction="10000"/>
          </a:bodyPr>
          <a:lstStyle/>
          <a:p>
            <a:r>
              <a:rPr lang="fr-FR" dirty="0"/>
              <a:t>Les nouveaux habitants de Delta</a:t>
            </a: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217612" y="1676400"/>
            <a:ext cx="3200400" cy="3200400"/>
          </a:xfrm>
        </p:spPr>
      </p:pic>
      <p:pic>
        <p:nvPicPr>
          <p:cNvPr id="7" name="Content Placeholder 6"/>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806417" y="1865179"/>
            <a:ext cx="5772808" cy="3240221"/>
          </a:xfrm>
        </p:spPr>
      </p:pic>
    </p:spTree>
    <p:extLst>
      <p:ext uri="{BB962C8B-B14F-4D97-AF65-F5344CB8AC3E}">
        <p14:creationId xmlns:p14="http://schemas.microsoft.com/office/powerpoint/2010/main" val="449809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La Moldavie du Nord, la Bucovine ou « la Haute Moldavie »</a:t>
            </a:r>
          </a:p>
        </p:txBody>
      </p:sp>
      <p:sp>
        <p:nvSpPr>
          <p:cNvPr id="3" name="Content Placeholder 2"/>
          <p:cNvSpPr>
            <a:spLocks noGrp="1"/>
          </p:cNvSpPr>
          <p:nvPr>
            <p:ph sz="half" idx="1"/>
          </p:nvPr>
        </p:nvSpPr>
        <p:spPr>
          <a:xfrm>
            <a:off x="989012" y="3581400"/>
            <a:ext cx="10515600" cy="1447800"/>
          </a:xfrm>
        </p:spPr>
        <p:txBody>
          <a:bodyPr>
            <a:normAutofit fontScale="85000" lnSpcReduction="10000"/>
          </a:bodyPr>
          <a:lstStyle/>
          <a:p>
            <a:r>
              <a:rPr lang="fr-FR" sz="2400" dirty="0" smtClean="0"/>
              <a:t>Est renommée dans le monde entier grâce à ses monastères et ses églises: </a:t>
            </a:r>
            <a:r>
              <a:rPr lang="fr-FR" sz="2400" dirty="0" err="1" smtClean="0"/>
              <a:t>Voroneț</a:t>
            </a:r>
            <a:r>
              <a:rPr lang="fr-FR" sz="2400" dirty="0" smtClean="0"/>
              <a:t>, Arbore, </a:t>
            </a:r>
            <a:r>
              <a:rPr lang="fr-FR" sz="2400" dirty="0" err="1" smtClean="0"/>
              <a:t>Pătrăuți</a:t>
            </a:r>
            <a:r>
              <a:rPr lang="fr-FR" sz="2400" dirty="0" smtClean="0"/>
              <a:t>, </a:t>
            </a:r>
            <a:r>
              <a:rPr lang="fr-FR" sz="2400" dirty="0" err="1" smtClean="0"/>
              <a:t>Moldovița</a:t>
            </a:r>
            <a:r>
              <a:rPr lang="fr-FR" sz="2400" dirty="0" smtClean="0"/>
              <a:t>, </a:t>
            </a:r>
            <a:r>
              <a:rPr lang="fr-FR" sz="2400" dirty="0" err="1" smtClean="0"/>
              <a:t>Probota</a:t>
            </a:r>
            <a:r>
              <a:rPr lang="fr-FR" sz="2400" dirty="0" smtClean="0"/>
              <a:t>, </a:t>
            </a:r>
            <a:r>
              <a:rPr lang="fr-FR" sz="2400" dirty="0" err="1" smtClean="0"/>
              <a:t>Sucevița</a:t>
            </a:r>
            <a:r>
              <a:rPr lang="fr-FR" sz="2400" dirty="0" smtClean="0"/>
              <a:t>, </a:t>
            </a:r>
            <a:r>
              <a:rPr lang="fr-FR" sz="2400" dirty="0" err="1" smtClean="0"/>
              <a:t>Humor</a:t>
            </a:r>
            <a:r>
              <a:rPr lang="fr-FR" sz="2400" dirty="0" smtClean="0"/>
              <a:t>, Le Nouveau Saint Jean (Suceava).</a:t>
            </a:r>
          </a:p>
          <a:p>
            <a:r>
              <a:rPr lang="fr-FR" sz="2400" dirty="0" smtClean="0"/>
              <a:t>Grâce à de leur caractère unique et de leur valeur artistique, ils ont été ajoutés à la liste du patrimoine culturel mondial de l'UNESCO en 1993.</a:t>
            </a:r>
            <a:endParaRPr lang="fr-FR" sz="2200" dirty="0" smtClean="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36612" y="393121"/>
            <a:ext cx="10668000" cy="2958445"/>
          </a:xfrm>
        </p:spPr>
      </p:pic>
    </p:spTree>
    <p:extLst>
      <p:ext uri="{BB962C8B-B14F-4D97-AF65-F5344CB8AC3E}">
        <p14:creationId xmlns:p14="http://schemas.microsoft.com/office/powerpoint/2010/main" val="198692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5257800"/>
            <a:ext cx="10971372" cy="1066800"/>
          </a:xfrm>
        </p:spPr>
        <p:txBody>
          <a:bodyPr/>
          <a:lstStyle/>
          <a:p>
            <a:r>
              <a:rPr lang="fr-FR" dirty="0"/>
              <a:t>La Moldavie du Nord, la Bucovine ou « la Haute Moldavie »</a:t>
            </a:r>
          </a:p>
        </p:txBody>
      </p:sp>
      <p:sp>
        <p:nvSpPr>
          <p:cNvPr id="5" name="Text Placeholder 4"/>
          <p:cNvSpPr>
            <a:spLocks noGrp="1"/>
          </p:cNvSpPr>
          <p:nvPr>
            <p:ph type="body" idx="1"/>
          </p:nvPr>
        </p:nvSpPr>
        <p:spPr>
          <a:xfrm>
            <a:off x="1293664" y="533400"/>
            <a:ext cx="5029200" cy="990600"/>
          </a:xfrm>
        </p:spPr>
        <p:txBody>
          <a:bodyPr>
            <a:normAutofit fontScale="77500" lnSpcReduction="20000"/>
          </a:bodyPr>
          <a:lstStyle/>
          <a:p>
            <a:r>
              <a:rPr lang="fr-FR" b="1" dirty="0"/>
              <a:t>La monastère </a:t>
            </a:r>
            <a:r>
              <a:rPr lang="fr-FR" b="1" dirty="0" err="1" smtClean="0"/>
              <a:t>Vorone</a:t>
            </a:r>
            <a:r>
              <a:rPr lang="ro-RO" b="1" dirty="0" smtClean="0"/>
              <a:t>ț</a:t>
            </a:r>
            <a:r>
              <a:rPr lang="fr-FR" dirty="0" smtClean="0"/>
              <a:t>, </a:t>
            </a:r>
            <a:r>
              <a:rPr lang="fr-FR" dirty="0"/>
              <a:t>surnommée la Chapelle Sixtine de </a:t>
            </a:r>
            <a:r>
              <a:rPr lang="fr-FR" dirty="0" smtClean="0"/>
              <a:t>l'Est:</a:t>
            </a:r>
            <a:endParaRPr lang="fr-FR" dirty="0"/>
          </a:p>
        </p:txBody>
      </p:sp>
      <p:sp>
        <p:nvSpPr>
          <p:cNvPr id="9" name="Text Placeholder 8"/>
          <p:cNvSpPr>
            <a:spLocks noGrp="1"/>
          </p:cNvSpPr>
          <p:nvPr>
            <p:ph type="body" sz="quarter" idx="3"/>
          </p:nvPr>
        </p:nvSpPr>
        <p:spPr>
          <a:xfrm>
            <a:off x="6551613" y="381000"/>
            <a:ext cx="5029200" cy="1295400"/>
          </a:xfrm>
        </p:spPr>
        <p:txBody>
          <a:bodyPr>
            <a:normAutofit fontScale="62500" lnSpcReduction="20000"/>
          </a:bodyPr>
          <a:lstStyle/>
          <a:p>
            <a:r>
              <a:rPr lang="fr-FR" dirty="0"/>
              <a:t>Véritable trésor de la culture populaire de Bucovine, </a:t>
            </a:r>
            <a:r>
              <a:rPr lang="fr-FR" b="1" dirty="0"/>
              <a:t>l'artisanat de la peinture des œufs</a:t>
            </a:r>
            <a:r>
              <a:rPr lang="fr-FR" dirty="0"/>
              <a:t> est étroitement lié à l'art de la broderie et des décors que l'on retrouve sur les </a:t>
            </a:r>
            <a:r>
              <a:rPr lang="fr-FR" dirty="0" smtClean="0"/>
              <a:t>tenue populaire.</a:t>
            </a:r>
            <a:endParaRPr lang="fr-FR" dirty="0"/>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396628" y="1676400"/>
            <a:ext cx="4823569" cy="3200400"/>
          </a:xfrm>
        </p:spPr>
      </p:pic>
      <p:pic>
        <p:nvPicPr>
          <p:cNvPr id="10" name="Content Placeholder 9"/>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999076" y="1676400"/>
            <a:ext cx="4131098" cy="3200400"/>
          </a:xfrm>
        </p:spPr>
      </p:pic>
    </p:spTree>
    <p:extLst>
      <p:ext uri="{BB962C8B-B14F-4D97-AF65-F5344CB8AC3E}">
        <p14:creationId xmlns:p14="http://schemas.microsoft.com/office/powerpoint/2010/main" val="96290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Maramureș - La Terre Oaș</a:t>
            </a:r>
            <a:endParaRPr lang="fr-FR" dirty="0"/>
          </a:p>
        </p:txBody>
      </p:sp>
      <p:sp>
        <p:nvSpPr>
          <p:cNvPr id="6" name="Content Placeholder 5"/>
          <p:cNvSpPr>
            <a:spLocks noGrp="1"/>
          </p:cNvSpPr>
          <p:nvPr>
            <p:ph sz="half" idx="1"/>
          </p:nvPr>
        </p:nvSpPr>
        <p:spPr/>
        <p:txBody>
          <a:bodyPr/>
          <a:lstStyle/>
          <a:p>
            <a:r>
              <a:rPr lang="fr-FR" dirty="0" smtClean="0"/>
              <a:t>Le périmètre est l’une des zones historiques et ethnographiques les plus originales du pays.</a:t>
            </a:r>
          </a:p>
          <a:p>
            <a:r>
              <a:rPr lang="fr-FR" dirty="0" smtClean="0"/>
              <a:t>Les églises en bois, les portes massives, ont des inscriptions originales et divers ornements, des céramiques avec des motifs décoratifs daces.</a:t>
            </a:r>
            <a:endParaRPr lang="fr-FR" dirty="0"/>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51613" y="1176780"/>
            <a:ext cx="5029200" cy="32090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64277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Maramureș - La Terre Oaș</a:t>
            </a:r>
            <a:endParaRPr lang="fr-FR" dirty="0"/>
          </a:p>
        </p:txBody>
      </p:sp>
      <p:sp>
        <p:nvSpPr>
          <p:cNvPr id="5" name="Text Placeholder 4"/>
          <p:cNvSpPr>
            <a:spLocks noGrp="1"/>
          </p:cNvSpPr>
          <p:nvPr>
            <p:ph type="body" idx="1"/>
          </p:nvPr>
        </p:nvSpPr>
        <p:spPr>
          <a:xfrm>
            <a:off x="912812" y="685800"/>
            <a:ext cx="4419600" cy="990600"/>
          </a:xfrm>
        </p:spPr>
        <p:txBody>
          <a:bodyPr>
            <a:normAutofit lnSpcReduction="10000"/>
          </a:bodyPr>
          <a:lstStyle/>
          <a:p>
            <a:r>
              <a:rPr lang="fr-FR" dirty="0"/>
              <a:t>Portes sculptées du </a:t>
            </a:r>
            <a:r>
              <a:rPr lang="fr-FR" dirty="0" err="1" smtClean="0"/>
              <a:t>Maramure</a:t>
            </a:r>
            <a:r>
              <a:rPr lang="ro-RO" dirty="0" smtClean="0"/>
              <a:t>ș</a:t>
            </a:r>
            <a:endParaRPr lang="fr-FR" dirty="0"/>
          </a:p>
        </p:txBody>
      </p:sp>
      <p:sp>
        <p:nvSpPr>
          <p:cNvPr id="9" name="Text Placeholder 8"/>
          <p:cNvSpPr>
            <a:spLocks noGrp="1"/>
          </p:cNvSpPr>
          <p:nvPr>
            <p:ph type="body" sz="quarter" idx="3"/>
          </p:nvPr>
        </p:nvSpPr>
        <p:spPr>
          <a:xfrm>
            <a:off x="5637212" y="304800"/>
            <a:ext cx="6095999" cy="2286000"/>
          </a:xfrm>
        </p:spPr>
        <p:txBody>
          <a:bodyPr>
            <a:normAutofit fontScale="70000" lnSpcReduction="20000"/>
          </a:bodyPr>
          <a:lstStyle/>
          <a:p>
            <a:r>
              <a:rPr lang="fr-FR" dirty="0" smtClean="0"/>
              <a:t>«  </a:t>
            </a:r>
            <a:r>
              <a:rPr lang="fr-FR" dirty="0" err="1" smtClean="0"/>
              <a:t>Mocanita</a:t>
            </a:r>
            <a:r>
              <a:rPr lang="fr-FR" dirty="0" smtClean="0"/>
              <a:t> </a:t>
            </a:r>
            <a:r>
              <a:rPr lang="fr-FR" dirty="0" err="1" smtClean="0"/>
              <a:t>Valea</a:t>
            </a:r>
            <a:r>
              <a:rPr lang="fr-FR" dirty="0" smtClean="0"/>
              <a:t> </a:t>
            </a:r>
            <a:r>
              <a:rPr lang="fr-FR" dirty="0" err="1" smtClean="0"/>
              <a:t>Vaserului</a:t>
            </a:r>
            <a:r>
              <a:rPr lang="fr-FR" dirty="0" smtClean="0"/>
              <a:t> », la voie ferrée forestière de </a:t>
            </a:r>
            <a:r>
              <a:rPr lang="fr-FR" dirty="0" err="1" smtClean="0"/>
              <a:t>Viseu</a:t>
            </a:r>
            <a:r>
              <a:rPr lang="fr-FR" dirty="0" smtClean="0"/>
              <a:t> de Sus est située au nord de la Roumanie, à la frontière avec l’Ukraine.</a:t>
            </a:r>
          </a:p>
          <a:p>
            <a:r>
              <a:rPr lang="fr-FR" dirty="0" smtClean="0"/>
              <a:t>À une distance de près de 60 kilomètres, et  il existe encore des locomotives à vapeur. « </a:t>
            </a:r>
            <a:r>
              <a:rPr lang="fr-FR" dirty="0" err="1" smtClean="0"/>
              <a:t>Mocanița</a:t>
            </a:r>
            <a:r>
              <a:rPr lang="fr-FR" dirty="0" smtClean="0"/>
              <a:t> » est connue dans le monde entier comme la dernière voie ferrée forestière qui fonctionne réellement avec des locomotives à vapeur.</a:t>
            </a:r>
            <a:endParaRPr lang="fr-FR" dirty="0"/>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912812" y="1752600"/>
            <a:ext cx="4248318" cy="3048000"/>
          </a:xfrm>
        </p:spPr>
      </p:pic>
      <p:pic>
        <p:nvPicPr>
          <p:cNvPr id="10" name="Content Placeholder 9"/>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475412" y="2646501"/>
            <a:ext cx="5180095" cy="3449499"/>
          </a:xfrm>
        </p:spPr>
      </p:pic>
    </p:spTree>
    <p:extLst>
      <p:ext uri="{BB962C8B-B14F-4D97-AF65-F5344CB8AC3E}">
        <p14:creationId xmlns:p14="http://schemas.microsoft.com/office/powerpoint/2010/main" val="3373566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La Transylvanie</a:t>
            </a:r>
          </a:p>
        </p:txBody>
      </p:sp>
      <p:sp>
        <p:nvSpPr>
          <p:cNvPr id="6" name="Content Placeholder 5"/>
          <p:cNvSpPr>
            <a:spLocks noGrp="1"/>
          </p:cNvSpPr>
          <p:nvPr>
            <p:ph sz="half" idx="1"/>
          </p:nvPr>
        </p:nvSpPr>
        <p:spPr/>
        <p:txBody>
          <a:bodyPr/>
          <a:lstStyle/>
          <a:p>
            <a:r>
              <a:rPr lang="fr-FR" dirty="0" smtClean="0"/>
              <a:t>Est </a:t>
            </a:r>
            <a:r>
              <a:rPr lang="fr-FR" dirty="0"/>
              <a:t>connue sur </a:t>
            </a:r>
            <a:r>
              <a:rPr lang="fr-FR" dirty="0" smtClean="0"/>
              <a:t>ce </a:t>
            </a:r>
            <a:r>
              <a:rPr lang="fr-FR" dirty="0"/>
              <a:t>nom depuis la conquête </a:t>
            </a:r>
            <a:r>
              <a:rPr lang="fr-FR" dirty="0" smtClean="0"/>
              <a:t>romaine, la </a:t>
            </a:r>
            <a:r>
              <a:rPr lang="fr-FR" dirty="0"/>
              <a:t>région géographique de la Roumanie contenue dans l'arc des </a:t>
            </a:r>
            <a:r>
              <a:rPr lang="fr-FR" dirty="0" smtClean="0"/>
              <a:t>Carpates.</a:t>
            </a:r>
            <a:endParaRPr lang="fr-FR" dirty="0"/>
          </a:p>
        </p:txBody>
      </p:sp>
      <p:pic>
        <p:nvPicPr>
          <p:cNvPr id="4" name="Content Placeholder 3"/>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51613" y="1062325"/>
            <a:ext cx="5029200" cy="3437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68687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FR" dirty="0"/>
              <a:t>La Transylvanie</a:t>
            </a:r>
          </a:p>
        </p:txBody>
      </p:sp>
      <p:sp>
        <p:nvSpPr>
          <p:cNvPr id="7" name="Text Placeholder 6"/>
          <p:cNvSpPr>
            <a:spLocks noGrp="1"/>
          </p:cNvSpPr>
          <p:nvPr>
            <p:ph type="body" idx="1"/>
          </p:nvPr>
        </p:nvSpPr>
        <p:spPr/>
        <p:txBody>
          <a:bodyPr>
            <a:noAutofit/>
          </a:bodyPr>
          <a:lstStyle/>
          <a:p>
            <a:r>
              <a:rPr lang="fr-FR" sz="2100" b="1" dirty="0"/>
              <a:t>Le château de Bran</a:t>
            </a:r>
            <a:r>
              <a:rPr lang="fr-FR" sz="2100" dirty="0"/>
              <a:t> est construit sur un sommet, à un point stratégique clé. Il héberge actuellement le musée </a:t>
            </a:r>
            <a:r>
              <a:rPr lang="fr-FR" sz="2100" dirty="0" smtClean="0"/>
              <a:t>Bran.</a:t>
            </a:r>
            <a:endParaRPr lang="fr-FR" sz="2100" dirty="0"/>
          </a:p>
        </p:txBody>
      </p:sp>
      <p:pic>
        <p:nvPicPr>
          <p:cNvPr id="14" name="Content Placeholder 13"/>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522412" y="1828800"/>
            <a:ext cx="4264925" cy="3200400"/>
          </a:xfrm>
        </p:spPr>
      </p:pic>
      <p:sp>
        <p:nvSpPr>
          <p:cNvPr id="12" name="Text Placeholder 11"/>
          <p:cNvSpPr>
            <a:spLocks noGrp="1"/>
          </p:cNvSpPr>
          <p:nvPr>
            <p:ph type="body" sz="quarter" idx="3"/>
          </p:nvPr>
        </p:nvSpPr>
        <p:spPr>
          <a:xfrm>
            <a:off x="6551612" y="381000"/>
            <a:ext cx="5333999" cy="2286000"/>
          </a:xfrm>
        </p:spPr>
        <p:txBody>
          <a:bodyPr>
            <a:normAutofit/>
          </a:bodyPr>
          <a:lstStyle/>
          <a:p>
            <a:r>
              <a:rPr lang="fr-FR" sz="2100" b="1" dirty="0" smtClean="0"/>
              <a:t>Saline Turda</a:t>
            </a:r>
            <a:r>
              <a:rPr lang="fr-FR" sz="2100" dirty="0"/>
              <a:t>, le miracle souterrain est l’une des attractions touristiques </a:t>
            </a:r>
            <a:r>
              <a:rPr lang="fr-FR" sz="2100" dirty="0" smtClean="0"/>
              <a:t>les </a:t>
            </a:r>
            <a:r>
              <a:rPr lang="fr-FR" sz="2100" dirty="0"/>
              <a:t>plus spectaculaires au </a:t>
            </a:r>
            <a:r>
              <a:rPr lang="fr-FR" sz="2100" dirty="0" smtClean="0"/>
              <a:t>monde.</a:t>
            </a:r>
          </a:p>
          <a:p>
            <a:r>
              <a:rPr lang="fr-FR" sz="2100" dirty="0" smtClean="0"/>
              <a:t>Conçue </a:t>
            </a:r>
            <a:r>
              <a:rPr lang="fr-FR" sz="2100" dirty="0"/>
              <a:t>aujourd'hui comme un musée insolite sur l'histoire de l'exploitation minière du sel, la mine de sel remonte au </a:t>
            </a:r>
            <a:r>
              <a:rPr lang="fr-FR" sz="2100" dirty="0" smtClean="0"/>
              <a:t>XVIIe siècle</a:t>
            </a:r>
            <a:r>
              <a:rPr lang="fr-FR" sz="2100" dirty="0"/>
              <a:t>!</a:t>
            </a:r>
          </a:p>
        </p:txBody>
      </p:sp>
      <p:pic>
        <p:nvPicPr>
          <p:cNvPr id="15" name="Content Placeholder 14"/>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550025" y="2971800"/>
            <a:ext cx="5029200" cy="3121800"/>
          </a:xfrm>
        </p:spPr>
      </p:pic>
    </p:spTree>
    <p:extLst>
      <p:ext uri="{BB962C8B-B14F-4D97-AF65-F5344CB8AC3E}">
        <p14:creationId xmlns:p14="http://schemas.microsoft.com/office/powerpoint/2010/main" val="859581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ctrTitle"/>
          </p:nvPr>
        </p:nvSpPr>
        <p:spPr/>
        <p:txBody>
          <a:bodyPr/>
          <a:lstStyle/>
          <a:p>
            <a:r>
              <a:rPr lang="fr-FR" dirty="0" smtClean="0"/>
              <a:t>La Roumanie touristique</a:t>
            </a:r>
            <a:endParaRPr lang="fr-FR" dirty="0"/>
          </a:p>
        </p:txBody>
      </p:sp>
      <p:sp>
        <p:nvSpPr>
          <p:cNvPr id="3" name="Subtitlu 2"/>
          <p:cNvSpPr>
            <a:spLocks noGrp="1"/>
          </p:cNvSpPr>
          <p:nvPr>
            <p:ph type="subTitle" idx="1"/>
          </p:nvPr>
        </p:nvSpPr>
        <p:spPr/>
        <p:txBody>
          <a:bodyPr>
            <a:normAutofit fontScale="92500" lnSpcReduction="10000"/>
          </a:bodyPr>
          <a:lstStyle/>
          <a:p>
            <a:r>
              <a:rPr lang="fr-FR" dirty="0" smtClean="0"/>
              <a:t>Une courte présentation du tourisme</a:t>
            </a:r>
            <a:endParaRPr lang="fr-FR" dirty="0"/>
          </a:p>
        </p:txBody>
      </p:sp>
    </p:spTree>
    <p:extLst>
      <p:ext uri="{BB962C8B-B14F-4D97-AF65-F5344CB8AC3E}">
        <p14:creationId xmlns:p14="http://schemas.microsoft.com/office/powerpoint/2010/main" val="344080127"/>
      </p:ext>
    </p:extLst>
  </p:cSld>
  <p:clrMapOvr>
    <a:masterClrMapping/>
  </p:clrMapOvr>
  <p:transition spd="med">
    <p:wipe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014" y="457200"/>
            <a:ext cx="3962400" cy="914400"/>
          </a:xfrm>
        </p:spPr>
        <p:txBody>
          <a:bodyPr/>
          <a:lstStyle/>
          <a:p>
            <a:r>
              <a:rPr lang="fr-FR" dirty="0"/>
              <a:t>Comté de Bihor</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75213" y="1675939"/>
            <a:ext cx="6704012" cy="3506121"/>
          </a:xfrm>
        </p:spPr>
      </p:pic>
      <p:sp>
        <p:nvSpPr>
          <p:cNvPr id="4" name="Text Placeholder 3"/>
          <p:cNvSpPr>
            <a:spLocks noGrp="1"/>
          </p:cNvSpPr>
          <p:nvPr>
            <p:ph type="body" sz="half" idx="2"/>
          </p:nvPr>
        </p:nvSpPr>
        <p:spPr>
          <a:xfrm>
            <a:off x="608013" y="1371600"/>
            <a:ext cx="3962400" cy="4800600"/>
          </a:xfrm>
        </p:spPr>
        <p:txBody>
          <a:bodyPr>
            <a:normAutofit fontScale="92500"/>
          </a:bodyPr>
          <a:lstStyle/>
          <a:p>
            <a:pPr>
              <a:spcBef>
                <a:spcPts val="600"/>
              </a:spcBef>
            </a:pPr>
            <a:r>
              <a:rPr lang="fr-FR" dirty="0"/>
              <a:t>La jonction entre le  patrimoine naturel, </a:t>
            </a:r>
            <a:r>
              <a:rPr lang="fr-FR" dirty="0" smtClean="0"/>
              <a:t>l’héritage </a:t>
            </a:r>
            <a:r>
              <a:rPr lang="fr-FR" dirty="0"/>
              <a:t>culturel, la diversité géographique et ethnographique, offre au comté de Bihor la possibilité d'exploiter une variété d'attractions pouvant être développées en tant que produits touristiques</a:t>
            </a:r>
            <a:r>
              <a:rPr lang="fr-FR" dirty="0" smtClean="0"/>
              <a:t>.</a:t>
            </a:r>
          </a:p>
          <a:p>
            <a:pPr>
              <a:spcBef>
                <a:spcPts val="600"/>
              </a:spcBef>
            </a:pPr>
            <a:r>
              <a:rPr lang="fr-FR" dirty="0"/>
              <a:t>Le comté de Bihor compte </a:t>
            </a:r>
            <a:r>
              <a:rPr lang="fr-FR" dirty="0" smtClean="0"/>
              <a:t>trois </a:t>
            </a:r>
            <a:r>
              <a:rPr lang="fr-FR" dirty="0"/>
              <a:t>grandes zones touristiques, qui se positionnent comme principales destinations </a:t>
            </a:r>
            <a:r>
              <a:rPr lang="fr-FR" dirty="0" smtClean="0"/>
              <a:t>touristiques:</a:t>
            </a:r>
          </a:p>
          <a:p>
            <a:pPr marL="342900" indent="-342900">
              <a:buFont typeface="Arial" pitchFamily="34" charset="0"/>
              <a:buChar char="•"/>
            </a:pPr>
            <a:r>
              <a:rPr lang="fr-FR" dirty="0" smtClean="0"/>
              <a:t>La </a:t>
            </a:r>
            <a:r>
              <a:rPr lang="fr-FR" dirty="0"/>
              <a:t>zone de montagne, en particulier la zone couverte par le parc naturel d'Apuseni</a:t>
            </a:r>
            <a:r>
              <a:rPr lang="fr-FR" dirty="0" smtClean="0"/>
              <a:t>.</a:t>
            </a:r>
          </a:p>
          <a:p>
            <a:pPr marL="342900" indent="-342900">
              <a:buFont typeface="Arial" pitchFamily="34" charset="0"/>
              <a:buChar char="•"/>
            </a:pPr>
            <a:r>
              <a:rPr lang="fr-FR" dirty="0" smtClean="0"/>
              <a:t>Stations Felix </a:t>
            </a:r>
            <a:r>
              <a:rPr lang="fr-FR" dirty="0"/>
              <a:t>/ 1</a:t>
            </a:r>
            <a:r>
              <a:rPr lang="fr-FR" baseline="30000" dirty="0"/>
              <a:t>er</a:t>
            </a:r>
            <a:r>
              <a:rPr lang="fr-FR" dirty="0"/>
              <a:t> Mai</a:t>
            </a:r>
            <a:r>
              <a:rPr lang="fr-FR" dirty="0" smtClean="0"/>
              <a:t>;</a:t>
            </a:r>
          </a:p>
          <a:p>
            <a:pPr marL="342900" indent="-342900">
              <a:buFont typeface="Arial" pitchFamily="34" charset="0"/>
              <a:buChar char="•"/>
            </a:pPr>
            <a:r>
              <a:rPr lang="fr-FR" dirty="0" smtClean="0"/>
              <a:t>Oradea;</a:t>
            </a:r>
            <a:endParaRPr lang="fr-FR" dirty="0"/>
          </a:p>
        </p:txBody>
      </p:sp>
    </p:spTree>
    <p:extLst>
      <p:ext uri="{BB962C8B-B14F-4D97-AF65-F5344CB8AC3E}">
        <p14:creationId xmlns:p14="http://schemas.microsoft.com/office/powerpoint/2010/main" val="2197491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Les </a:t>
            </a:r>
            <a:r>
              <a:rPr lang="fr-FR" dirty="0" smtClean="0"/>
              <a:t>Montagnes Apuseni</a:t>
            </a:r>
            <a:endParaRPr lang="fr-FR"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60412" y="762000"/>
            <a:ext cx="5486399" cy="3657600"/>
          </a:xfrm>
        </p:spPr>
      </p:pic>
      <p:sp>
        <p:nvSpPr>
          <p:cNvPr id="5" name="Text Placeholder 4"/>
          <p:cNvSpPr>
            <a:spLocks noGrp="1"/>
          </p:cNvSpPr>
          <p:nvPr>
            <p:ph type="body" sz="quarter" idx="3"/>
          </p:nvPr>
        </p:nvSpPr>
        <p:spPr>
          <a:xfrm>
            <a:off x="6551613" y="685800"/>
            <a:ext cx="5029200" cy="1447800"/>
          </a:xfrm>
        </p:spPr>
        <p:txBody>
          <a:bodyPr>
            <a:normAutofit fontScale="92500"/>
          </a:bodyPr>
          <a:lstStyle/>
          <a:p>
            <a:r>
              <a:rPr lang="fr-FR" b="1" dirty="0"/>
              <a:t>La grotte des Ours</a:t>
            </a:r>
            <a:r>
              <a:rPr lang="fr-FR" dirty="0"/>
              <a:t> de </a:t>
            </a:r>
            <a:r>
              <a:rPr lang="fr-FR" dirty="0" err="1" smtClean="0"/>
              <a:t>Chişcău</a:t>
            </a:r>
            <a:r>
              <a:rPr lang="fr-FR" dirty="0"/>
              <a:t> , principale destination touristique des M</a:t>
            </a:r>
            <a:r>
              <a:rPr lang="fr-FR" dirty="0" smtClean="0"/>
              <a:t>ontagnes Apuseni.</a:t>
            </a:r>
            <a:endParaRPr lang="fr-FR" dirty="0"/>
          </a:p>
        </p:txBody>
      </p:sp>
      <p:pic>
        <p:nvPicPr>
          <p:cNvPr id="8" name="Content Placeholder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658099" y="2362200"/>
            <a:ext cx="4813052" cy="3200400"/>
          </a:xfrm>
        </p:spPr>
      </p:pic>
    </p:spTree>
    <p:extLst>
      <p:ext uri="{BB962C8B-B14F-4D97-AF65-F5344CB8AC3E}">
        <p14:creationId xmlns:p14="http://schemas.microsoft.com/office/powerpoint/2010/main" val="1081863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Les </a:t>
            </a:r>
            <a:r>
              <a:rPr lang="fr-FR" dirty="0" smtClean="0"/>
              <a:t>Montagnes </a:t>
            </a:r>
            <a:r>
              <a:rPr lang="fr-FR" dirty="0"/>
              <a:t>Apuseni</a:t>
            </a:r>
          </a:p>
        </p:txBody>
      </p:sp>
      <p:sp>
        <p:nvSpPr>
          <p:cNvPr id="3" name="Text Placeholder 2"/>
          <p:cNvSpPr>
            <a:spLocks noGrp="1"/>
          </p:cNvSpPr>
          <p:nvPr>
            <p:ph type="body" idx="1"/>
          </p:nvPr>
        </p:nvSpPr>
        <p:spPr/>
        <p:txBody>
          <a:bodyPr>
            <a:normAutofit lnSpcReduction="10000"/>
          </a:bodyPr>
          <a:lstStyle/>
          <a:p>
            <a:r>
              <a:rPr lang="fr-FR" dirty="0" smtClean="0"/>
              <a:t>La zone touristique karstique </a:t>
            </a:r>
            <a:r>
              <a:rPr lang="fr-FR" dirty="0" err="1" smtClean="0"/>
              <a:t>Padiș</a:t>
            </a:r>
            <a:r>
              <a:rPr lang="fr-FR" dirty="0" smtClean="0"/>
              <a:t> - Forteresses de </a:t>
            </a:r>
            <a:r>
              <a:rPr lang="fr-FR" dirty="0" err="1" smtClean="0"/>
              <a:t>Ponor</a:t>
            </a:r>
            <a:endParaRPr lang="fr-FR"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402239" y="1676400"/>
            <a:ext cx="4812348" cy="3200400"/>
          </a:xfrm>
        </p:spPr>
      </p:pic>
      <p:sp>
        <p:nvSpPr>
          <p:cNvPr id="5" name="Text Placeholder 4"/>
          <p:cNvSpPr>
            <a:spLocks noGrp="1"/>
          </p:cNvSpPr>
          <p:nvPr>
            <p:ph type="body" sz="quarter" idx="3"/>
          </p:nvPr>
        </p:nvSpPr>
        <p:spPr/>
        <p:txBody>
          <a:bodyPr>
            <a:normAutofit lnSpcReduction="10000"/>
          </a:bodyPr>
          <a:lstStyle/>
          <a:p>
            <a:r>
              <a:rPr lang="fr-FR" dirty="0"/>
              <a:t>La grotte du Glacier du feu vivant</a:t>
            </a:r>
          </a:p>
        </p:txBody>
      </p:sp>
      <p:pic>
        <p:nvPicPr>
          <p:cNvPr id="8" name="Content Placeholder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550025" y="1866295"/>
            <a:ext cx="5029200" cy="2820609"/>
          </a:xfrm>
        </p:spPr>
      </p:pic>
    </p:spTree>
    <p:extLst>
      <p:ext uri="{BB962C8B-B14F-4D97-AF65-F5344CB8AC3E}">
        <p14:creationId xmlns:p14="http://schemas.microsoft.com/office/powerpoint/2010/main" val="3663403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Stations Felix / 1</a:t>
            </a:r>
            <a:r>
              <a:rPr lang="fr-FR" baseline="30000" dirty="0"/>
              <a:t>er</a:t>
            </a:r>
            <a:r>
              <a:rPr lang="fr-FR" dirty="0"/>
              <a:t> Mai</a:t>
            </a:r>
          </a:p>
        </p:txBody>
      </p:sp>
      <p:sp>
        <p:nvSpPr>
          <p:cNvPr id="3" name="Content Placeholder 2"/>
          <p:cNvSpPr>
            <a:spLocks noGrp="1"/>
          </p:cNvSpPr>
          <p:nvPr>
            <p:ph sz="half" idx="1"/>
          </p:nvPr>
        </p:nvSpPr>
        <p:spPr>
          <a:xfrm>
            <a:off x="1065212" y="685800"/>
            <a:ext cx="5257800" cy="4343400"/>
          </a:xfrm>
        </p:spPr>
        <p:txBody>
          <a:bodyPr>
            <a:normAutofit fontScale="77500" lnSpcReduction="20000"/>
          </a:bodyPr>
          <a:lstStyle/>
          <a:p>
            <a:r>
              <a:rPr lang="fr-FR" dirty="0" smtClean="0"/>
              <a:t>L’activité </a:t>
            </a:r>
            <a:r>
              <a:rPr lang="fr-FR" dirty="0"/>
              <a:t>touristique de base est liée au tourisme balnéaire  dans les stations  Felix et 1 Mai, qui ont </a:t>
            </a:r>
            <a:r>
              <a:rPr lang="fr-FR" dirty="0" smtClean="0"/>
              <a:t>l’avantage d’attirer </a:t>
            </a:r>
            <a:r>
              <a:rPr lang="fr-FR" dirty="0"/>
              <a:t>un grand nombre de touristes pour des séjours prolongés</a:t>
            </a:r>
            <a:r>
              <a:rPr lang="fr-FR" dirty="0" smtClean="0"/>
              <a:t>.</a:t>
            </a:r>
          </a:p>
          <a:p>
            <a:r>
              <a:rPr lang="fr-FR" dirty="0"/>
              <a:t>Le </a:t>
            </a:r>
            <a:r>
              <a:rPr lang="fr-FR" dirty="0" err="1"/>
              <a:t>Resort</a:t>
            </a:r>
            <a:r>
              <a:rPr lang="fr-FR" dirty="0"/>
              <a:t> Baile Felix est la plus grande station thermale de Roumanie. Elle est situé à 8 km </a:t>
            </a:r>
            <a:r>
              <a:rPr lang="fr-FR" dirty="0" smtClean="0"/>
              <a:t>d’Oradea</a:t>
            </a:r>
            <a:r>
              <a:rPr lang="fr-FR" dirty="0"/>
              <a:t>, dans le comté de Bihor, à proximité d’une forêt de chênes et de hêtres</a:t>
            </a:r>
            <a:r>
              <a:rPr lang="fr-FR" dirty="0" smtClean="0"/>
              <a:t>.</a:t>
            </a:r>
          </a:p>
          <a:p>
            <a:r>
              <a:rPr lang="fr-FR" dirty="0" smtClean="0"/>
              <a:t>La </a:t>
            </a:r>
            <a:r>
              <a:rPr lang="fr-FR" dirty="0"/>
              <a:t>station est réputée pour son eau thermale et ses effets bénéfiques sur la santé, mais également pour le nénuphar  thermal.</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51613" y="1006711"/>
            <a:ext cx="5029200" cy="35491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8078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Stations Felix / 1</a:t>
            </a:r>
            <a:r>
              <a:rPr lang="fr-FR" baseline="30000" dirty="0"/>
              <a:t>er</a:t>
            </a:r>
            <a:r>
              <a:rPr lang="fr-FR" dirty="0"/>
              <a:t> Mai</a:t>
            </a:r>
          </a:p>
        </p:txBody>
      </p:sp>
      <p:sp>
        <p:nvSpPr>
          <p:cNvPr id="3" name="Text Placeholder 2"/>
          <p:cNvSpPr>
            <a:spLocks noGrp="1"/>
          </p:cNvSpPr>
          <p:nvPr>
            <p:ph type="body" idx="1"/>
          </p:nvPr>
        </p:nvSpPr>
        <p:spPr/>
        <p:txBody>
          <a:bodyPr/>
          <a:lstStyle/>
          <a:p>
            <a:r>
              <a:rPr lang="fr-FR" dirty="0" smtClean="0"/>
              <a:t>Base de traitement thermal</a:t>
            </a:r>
            <a:endParaRPr lang="fr-FR"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a:ext>
            </a:extLst>
          </a:blip>
          <a:stretch>
            <a:fillRect/>
          </a:stretch>
        </p:blipFill>
        <p:spPr>
          <a:xfrm>
            <a:off x="1407765" y="1676400"/>
            <a:ext cx="4801295" cy="3200400"/>
          </a:xfrm>
        </p:spPr>
      </p:pic>
      <p:sp>
        <p:nvSpPr>
          <p:cNvPr id="5" name="Text Placeholder 4"/>
          <p:cNvSpPr>
            <a:spLocks noGrp="1"/>
          </p:cNvSpPr>
          <p:nvPr>
            <p:ph type="body" sz="quarter" idx="3"/>
          </p:nvPr>
        </p:nvSpPr>
        <p:spPr/>
        <p:txBody>
          <a:bodyPr/>
          <a:lstStyle/>
          <a:p>
            <a:r>
              <a:rPr lang="fr-FR" dirty="0" smtClean="0"/>
              <a:t>Le </a:t>
            </a:r>
            <a:r>
              <a:rPr lang="fr-FR" dirty="0"/>
              <a:t>nénuphar thermal</a:t>
            </a:r>
          </a:p>
        </p:txBody>
      </p:sp>
      <p:pic>
        <p:nvPicPr>
          <p:cNvPr id="8" name="Content Placeholder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550025" y="1703158"/>
            <a:ext cx="5029200" cy="3146883"/>
          </a:xfrm>
        </p:spPr>
      </p:pic>
    </p:spTree>
    <p:extLst>
      <p:ext uri="{BB962C8B-B14F-4D97-AF65-F5344CB8AC3E}">
        <p14:creationId xmlns:p14="http://schemas.microsoft.com/office/powerpoint/2010/main" val="3606227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Lac naturel avec le nénuphar thermal</a:t>
            </a:r>
            <a:endParaRPr lang="fr-FR" dirty="0"/>
          </a:p>
        </p:txBody>
      </p:sp>
      <p:sp>
        <p:nvSpPr>
          <p:cNvPr id="3" name="Content Placeholder 2"/>
          <p:cNvSpPr>
            <a:spLocks noGrp="1"/>
          </p:cNvSpPr>
          <p:nvPr>
            <p:ph sz="half" idx="1"/>
          </p:nvPr>
        </p:nvSpPr>
        <p:spPr>
          <a:xfrm>
            <a:off x="912812" y="685800"/>
            <a:ext cx="5410200" cy="4419600"/>
          </a:xfrm>
        </p:spPr>
        <p:txBody>
          <a:bodyPr>
            <a:normAutofit fontScale="77500" lnSpcReduction="20000"/>
          </a:bodyPr>
          <a:lstStyle/>
          <a:p>
            <a:r>
              <a:rPr lang="fr-FR" dirty="0" err="1" smtClean="0"/>
              <a:t>Băile</a:t>
            </a:r>
            <a:r>
              <a:rPr lang="fr-FR" dirty="0" smtClean="0"/>
              <a:t> 1 Mai </a:t>
            </a:r>
            <a:r>
              <a:rPr lang="fr-FR" dirty="0" err="1" smtClean="0"/>
              <a:t>Resort</a:t>
            </a:r>
            <a:r>
              <a:rPr lang="fr-FR" dirty="0" smtClean="0"/>
              <a:t> est situé à 2 km de </a:t>
            </a:r>
            <a:r>
              <a:rPr lang="fr-FR" dirty="0" err="1" smtClean="0"/>
              <a:t>Băile</a:t>
            </a:r>
            <a:r>
              <a:rPr lang="fr-FR" dirty="0" smtClean="0"/>
              <a:t> Felix qui pendant les siècles XV-XVII était nommée Les Thermes de l’Épiscopat et était reconnue pour l’eau thermale et pour la réservation naturelle du ruisseau </a:t>
            </a:r>
            <a:r>
              <a:rPr lang="fr-FR" dirty="0" err="1" smtClean="0"/>
              <a:t>Peta</a:t>
            </a:r>
            <a:r>
              <a:rPr lang="fr-FR" dirty="0" smtClean="0"/>
              <a:t> (Le lac avec nénuphars).</a:t>
            </a:r>
          </a:p>
          <a:p>
            <a:r>
              <a:rPr lang="fr-FR" dirty="0" smtClean="0"/>
              <a:t>Cette station balnéaire héberge trois espèces protégés:</a:t>
            </a:r>
          </a:p>
          <a:p>
            <a:pPr lvl="1">
              <a:buFont typeface="Wingdings" pitchFamily="2" charset="2"/>
              <a:buChar char="§"/>
            </a:pPr>
            <a:r>
              <a:rPr lang="fr-FR" dirty="0" err="1" smtClean="0"/>
              <a:t>Nymphaea</a:t>
            </a:r>
            <a:r>
              <a:rPr lang="fr-FR" dirty="0" smtClean="0"/>
              <a:t> Lotus </a:t>
            </a:r>
            <a:r>
              <a:rPr lang="fr-FR" dirty="0" err="1" smtClean="0"/>
              <a:t>Thermalis</a:t>
            </a:r>
            <a:r>
              <a:rPr lang="fr-FR" dirty="0" smtClean="0"/>
              <a:t> (</a:t>
            </a:r>
            <a:r>
              <a:rPr lang="fr-FR" i="1" dirty="0" smtClean="0"/>
              <a:t>le Nénuphar Thermal</a:t>
            </a:r>
            <a:r>
              <a:rPr lang="fr-FR" dirty="0" smtClean="0"/>
              <a:t>).</a:t>
            </a:r>
          </a:p>
          <a:p>
            <a:pPr lvl="1">
              <a:buFont typeface="Wingdings" pitchFamily="2" charset="2"/>
              <a:buChar char="§"/>
            </a:pPr>
            <a:r>
              <a:rPr lang="fr-FR" dirty="0" smtClean="0"/>
              <a:t>Le poisson </a:t>
            </a:r>
            <a:r>
              <a:rPr lang="fr-FR" i="1" dirty="0" err="1" smtClean="0"/>
              <a:t>Roșioara</a:t>
            </a:r>
            <a:r>
              <a:rPr lang="fr-FR" i="1" dirty="0" smtClean="0"/>
              <a:t> de </a:t>
            </a:r>
            <a:r>
              <a:rPr lang="fr-FR" i="1" dirty="0" err="1" smtClean="0"/>
              <a:t>Racoviță</a:t>
            </a:r>
            <a:r>
              <a:rPr lang="fr-FR" dirty="0" smtClean="0"/>
              <a:t> (qui prend son nom après le naturaliste roumain Emil </a:t>
            </a:r>
            <a:r>
              <a:rPr lang="fr-FR" dirty="0" err="1" smtClean="0"/>
              <a:t>Racovi</a:t>
            </a:r>
            <a:r>
              <a:rPr lang="fr-FR" dirty="0" err="1"/>
              <a:t>ță</a:t>
            </a:r>
            <a:r>
              <a:rPr lang="fr-FR" dirty="0" smtClean="0"/>
              <a:t>).</a:t>
            </a:r>
          </a:p>
          <a:p>
            <a:pPr lvl="1">
              <a:buFont typeface="Wingdings" pitchFamily="2" charset="2"/>
              <a:buChar char="§"/>
            </a:pPr>
            <a:r>
              <a:rPr lang="fr-FR" dirty="0" smtClean="0"/>
              <a:t>Le </a:t>
            </a:r>
            <a:r>
              <a:rPr lang="fr-FR" i="1" dirty="0" smtClean="0"/>
              <a:t>limace </a:t>
            </a:r>
            <a:r>
              <a:rPr lang="fr-FR" i="1" dirty="0" err="1" smtClean="0"/>
              <a:t>Melanopsis</a:t>
            </a:r>
            <a:r>
              <a:rPr lang="fr-FR" i="1" dirty="0" smtClean="0"/>
              <a:t> </a:t>
            </a:r>
            <a:r>
              <a:rPr lang="fr-FR" i="1" dirty="0" err="1" smtClean="0"/>
              <a:t>Parreyssi</a:t>
            </a:r>
            <a:r>
              <a:rPr lang="fr-FR" dirty="0" smtClean="0"/>
              <a:t> (qui date de l’époque glaciale).</a:t>
            </a:r>
            <a:endParaRPr lang="fr-FR"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51613" y="895350"/>
            <a:ext cx="5029200" cy="3771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27285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La ville d’Oradea</a:t>
            </a:r>
            <a:endParaRPr lang="fr-FR"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0" y="0"/>
            <a:ext cx="12188825" cy="4230139"/>
          </a:xfrm>
        </p:spPr>
      </p:pic>
    </p:spTree>
    <p:extLst>
      <p:ext uri="{BB962C8B-B14F-4D97-AF65-F5344CB8AC3E}">
        <p14:creationId xmlns:p14="http://schemas.microsoft.com/office/powerpoint/2010/main" val="2877814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La ville </a:t>
            </a:r>
            <a:r>
              <a:rPr lang="fr-FR" dirty="0" smtClean="0"/>
              <a:t>d’Oradea</a:t>
            </a:r>
            <a:endParaRPr lang="fr-FR" dirty="0"/>
          </a:p>
        </p:txBody>
      </p:sp>
      <p:sp>
        <p:nvSpPr>
          <p:cNvPr id="3" name="Content Placeholder 2"/>
          <p:cNvSpPr>
            <a:spLocks noGrp="1"/>
          </p:cNvSpPr>
          <p:nvPr>
            <p:ph sz="half" idx="1"/>
          </p:nvPr>
        </p:nvSpPr>
        <p:spPr>
          <a:xfrm>
            <a:off x="1065212" y="685800"/>
            <a:ext cx="4648200" cy="4191000"/>
          </a:xfrm>
        </p:spPr>
        <p:txBody>
          <a:bodyPr>
            <a:normAutofit fontScale="77500" lnSpcReduction="20000"/>
          </a:bodyPr>
          <a:lstStyle/>
          <a:p>
            <a:r>
              <a:rPr lang="fr-FR" dirty="0"/>
              <a:t>Avec une histoire presque millénaire, la ville d’Oradea, située à la frontière occidentale de l’espace roumain, au confluence de l’Est et de l’Ouest, a su absorber et configurer au cours de son existence ce que les deux mondes culturels ont de mieux.</a:t>
            </a:r>
          </a:p>
          <a:p>
            <a:r>
              <a:rPr lang="fr-FR" dirty="0"/>
              <a:t>En 2011, Oradea est devenue la seule ville de Roumanie à être  intégré dans le réseau européen de villes Art nouveau. </a:t>
            </a:r>
            <a:r>
              <a:rPr lang="fr-FR" dirty="0" smtClean="0"/>
              <a:t>« La </a:t>
            </a:r>
            <a:r>
              <a:rPr lang="fr-FR" dirty="0"/>
              <a:t>capitale roumaine de l'Art </a:t>
            </a:r>
            <a:r>
              <a:rPr lang="fr-FR" dirty="0" smtClean="0"/>
              <a:t>nouveau ».</a:t>
            </a:r>
            <a:endParaRPr lang="fr-FR" dirty="0"/>
          </a:p>
          <a:p>
            <a:endParaRPr lang="fr-FR"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18212" y="762000"/>
            <a:ext cx="5867400" cy="32916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83885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La ville </a:t>
            </a:r>
            <a:r>
              <a:rPr lang="fr-FR" dirty="0" smtClean="0"/>
              <a:t>d’Oradea</a:t>
            </a:r>
            <a:endParaRPr lang="fr-FR" dirty="0"/>
          </a:p>
        </p:txBody>
      </p:sp>
      <p:sp>
        <p:nvSpPr>
          <p:cNvPr id="3" name="Text Placeholder 2"/>
          <p:cNvSpPr>
            <a:spLocks noGrp="1"/>
          </p:cNvSpPr>
          <p:nvPr>
            <p:ph type="body" idx="1"/>
          </p:nvPr>
        </p:nvSpPr>
        <p:spPr/>
        <p:txBody>
          <a:bodyPr>
            <a:normAutofit fontScale="77500" lnSpcReduction="20000"/>
          </a:bodyPr>
          <a:lstStyle/>
          <a:p>
            <a:r>
              <a:rPr lang="fr-FR" dirty="0"/>
              <a:t/>
            </a:r>
            <a:br>
              <a:rPr lang="fr-FR" dirty="0"/>
            </a:br>
            <a:r>
              <a:rPr lang="fr-FR" dirty="0"/>
              <a:t>Journée mondiale de </a:t>
            </a:r>
            <a:r>
              <a:rPr lang="fr-FR" dirty="0" smtClean="0"/>
              <a:t>l’Art Nouveau on Oradea</a:t>
            </a:r>
            <a:endParaRPr lang="fr-FR"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293813" y="1862137"/>
            <a:ext cx="5029200" cy="2828925"/>
          </a:xfrm>
        </p:spPr>
      </p:pic>
      <p:sp>
        <p:nvSpPr>
          <p:cNvPr id="5" name="Text Placeholder 4"/>
          <p:cNvSpPr>
            <a:spLocks noGrp="1"/>
          </p:cNvSpPr>
          <p:nvPr>
            <p:ph type="body" sz="quarter" idx="3"/>
          </p:nvPr>
        </p:nvSpPr>
        <p:spPr/>
        <p:txBody>
          <a:bodyPr/>
          <a:lstStyle/>
          <a:p>
            <a:r>
              <a:rPr lang="fr-FR" dirty="0" smtClean="0"/>
              <a:t>Passage </a:t>
            </a:r>
            <a:r>
              <a:rPr lang="fr-FR" dirty="0"/>
              <a:t>de </a:t>
            </a:r>
            <a:r>
              <a:rPr lang="fr-FR" dirty="0" smtClean="0"/>
              <a:t>L’Aigle Noir</a:t>
            </a:r>
            <a:endParaRPr lang="fr-FR" dirty="0"/>
          </a:p>
        </p:txBody>
      </p:sp>
      <p:pic>
        <p:nvPicPr>
          <p:cNvPr id="10" name="Content Placeholder 9"/>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550025" y="1835944"/>
            <a:ext cx="5029200" cy="2881312"/>
          </a:xfrm>
        </p:spPr>
      </p:pic>
    </p:spTree>
    <p:extLst>
      <p:ext uri="{BB962C8B-B14F-4D97-AF65-F5344CB8AC3E}">
        <p14:creationId xmlns:p14="http://schemas.microsoft.com/office/powerpoint/2010/main" val="3879255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FR" dirty="0" smtClean="0">
                <a:hlinkClick r:id="rId2"/>
              </a:rPr>
              <a:t>Venez … Visitez Oradea !</a:t>
            </a:r>
            <a:endParaRPr lang="fr-FR" dirty="0"/>
          </a:p>
        </p:txBody>
      </p:sp>
      <p:pic>
        <p:nvPicPr>
          <p:cNvPr id="6" name="Content Placeholder 5">
            <a:hlinkClick r:id="rId3" action="ppaction://hlinkfile"/>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r="3598"/>
          <a:stretch/>
        </p:blipFill>
        <p:spPr>
          <a:xfrm>
            <a:off x="2894012" y="685800"/>
            <a:ext cx="6037070" cy="4191000"/>
          </a:xfrm>
        </p:spPr>
      </p:pic>
    </p:spTree>
    <p:extLst>
      <p:ext uri="{BB962C8B-B14F-4D97-AF65-F5344CB8AC3E}">
        <p14:creationId xmlns:p14="http://schemas.microsoft.com/office/powerpoint/2010/main" val="28045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08014" y="685800"/>
            <a:ext cx="3962400" cy="3429000"/>
          </a:xfrm>
        </p:spPr>
        <p:txBody>
          <a:bodyPr/>
          <a:lstStyle/>
          <a:p>
            <a:r>
              <a:rPr lang="fr-FR" dirty="0" smtClean="0"/>
              <a:t>Informations d’</a:t>
            </a:r>
            <a:r>
              <a:rPr lang="fr-FR" dirty="0" err="1" smtClean="0"/>
              <a:t>interêt</a:t>
            </a:r>
            <a:r>
              <a:rPr lang="fr-FR" dirty="0" smtClean="0"/>
              <a:t> touristique</a:t>
            </a:r>
            <a:endParaRPr lang="fr-FR" dirty="0"/>
          </a:p>
        </p:txBody>
      </p:sp>
      <p:pic>
        <p:nvPicPr>
          <p:cNvPr id="12" name="Picture Placeholder 11"/>
          <p:cNvPicPr>
            <a:picLocks noGrp="1" noChangeAspect="1"/>
          </p:cNvPicPr>
          <p:nvPr>
            <p:ph type="pic" idx="1"/>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1414" b="1414"/>
          <a:stretch>
            <a:fillRect/>
          </a:stretch>
        </p:blipFill>
        <p:spPr>
          <a:xfrm>
            <a:off x="5332413" y="685800"/>
            <a:ext cx="6248399" cy="5112326"/>
          </a:xfrm>
        </p:spPr>
      </p:pic>
      <p:sp>
        <p:nvSpPr>
          <p:cNvPr id="11" name="Text Placeholder 10"/>
          <p:cNvSpPr>
            <a:spLocks noGrp="1"/>
          </p:cNvSpPr>
          <p:nvPr>
            <p:ph type="body" sz="half" idx="2"/>
          </p:nvPr>
        </p:nvSpPr>
        <p:spPr>
          <a:xfrm>
            <a:off x="608013" y="4191000"/>
            <a:ext cx="3962400" cy="1981200"/>
          </a:xfrm>
        </p:spPr>
        <p:txBody>
          <a:bodyPr>
            <a:normAutofit/>
          </a:bodyPr>
          <a:lstStyle/>
          <a:p>
            <a:pPr marL="342900" indent="-342900">
              <a:buFont typeface="Arial" pitchFamily="34" charset="0"/>
              <a:buChar char="•"/>
            </a:pPr>
            <a:r>
              <a:rPr lang="fr-FR" dirty="0" smtClean="0"/>
              <a:t>Eléments d’identité</a:t>
            </a:r>
          </a:p>
          <a:p>
            <a:pPr marL="342900" indent="-342900">
              <a:buFont typeface="Arial" pitchFamily="34" charset="0"/>
              <a:buChar char="•"/>
            </a:pPr>
            <a:r>
              <a:rPr lang="fr-FR" dirty="0" smtClean="0"/>
              <a:t>Géographie, Démographie, Gouvernement</a:t>
            </a:r>
          </a:p>
          <a:p>
            <a:pPr marL="342900" indent="-342900">
              <a:buFont typeface="Arial" pitchFamily="34" charset="0"/>
              <a:buChar char="•"/>
            </a:pPr>
            <a:r>
              <a:rPr lang="fr-FR" dirty="0" smtClean="0"/>
              <a:t>Repères historiques, Étymologie</a:t>
            </a:r>
            <a:endParaRPr lang="fr-FR" dirty="0"/>
          </a:p>
        </p:txBody>
      </p:sp>
      <p:sp>
        <p:nvSpPr>
          <p:cNvPr id="13" name="TextBox 12"/>
          <p:cNvSpPr txBox="1"/>
          <p:nvPr/>
        </p:nvSpPr>
        <p:spPr>
          <a:xfrm>
            <a:off x="5256212" y="5867400"/>
            <a:ext cx="6324600" cy="923330"/>
          </a:xfrm>
          <a:prstGeom prst="rect">
            <a:avLst/>
          </a:prstGeom>
          <a:noFill/>
        </p:spPr>
        <p:txBody>
          <a:bodyPr wrap="square" rtlCol="0">
            <a:spAutoFit/>
          </a:bodyPr>
          <a:lstStyle/>
          <a:p>
            <a:r>
              <a:rPr lang="fr-FR" dirty="0"/>
              <a:t>(Vert foncé) Roumanie. (Vert clair) Le reste de l'Union européenne (UE). (Gris foncé) Le reste de l'Europe. (Gris clair) La région environnante</a:t>
            </a:r>
            <a:endParaRPr lang="ro-RO" dirty="0"/>
          </a:p>
        </p:txBody>
      </p:sp>
    </p:spTree>
    <p:extLst>
      <p:ext uri="{BB962C8B-B14F-4D97-AF65-F5344CB8AC3E}">
        <p14:creationId xmlns:p14="http://schemas.microsoft.com/office/powerpoint/2010/main" val="3812426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3929066"/>
            <a:ext cx="4984905" cy="2243134"/>
          </a:xfrm>
        </p:spPr>
        <p:txBody>
          <a:bodyPr>
            <a:normAutofit/>
          </a:bodyPr>
          <a:lstStyle/>
          <a:p>
            <a:r>
              <a:rPr lang="es-ES" dirty="0" err="1" smtClean="0"/>
              <a:t>Intervenții</a:t>
            </a:r>
            <a:r>
              <a:rPr lang="es-ES" dirty="0" smtClean="0"/>
              <a:t> la </a:t>
            </a:r>
            <a:r>
              <a:rPr lang="es-ES" dirty="0" err="1" smtClean="0"/>
              <a:t>clasele</a:t>
            </a:r>
            <a:r>
              <a:rPr lang="es-ES" dirty="0" smtClean="0"/>
              <a:t> de </a:t>
            </a:r>
            <a:r>
              <a:rPr lang="es-ES" dirty="0" err="1" smtClean="0"/>
              <a:t>turism</a:t>
            </a:r>
            <a:r>
              <a:rPr lang="es-ES" dirty="0" smtClean="0"/>
              <a:t> </a:t>
            </a:r>
            <a:r>
              <a:rPr smtClean="0"/>
              <a:t/>
            </a:r>
            <a:br>
              <a:rPr smtClean="0"/>
            </a:br>
            <a:r>
              <a:rPr lang="es-ES" dirty="0" smtClean="0"/>
              <a:t>nivel I </a:t>
            </a:r>
            <a:r>
              <a:rPr lang="es-ES" dirty="0" err="1" smtClean="0"/>
              <a:t>și</a:t>
            </a:r>
            <a:r>
              <a:rPr lang="es-ES" dirty="0" smtClean="0"/>
              <a:t> nivel II BTS</a:t>
            </a:r>
            <a:endParaRPr lang="fr-FR" dirty="0"/>
          </a:p>
        </p:txBody>
      </p:sp>
      <p:pic>
        <p:nvPicPr>
          <p:cNvPr id="5" name="Content Placeholder 4" descr="20190318_111502.jpg"/>
          <p:cNvPicPr>
            <a:picLocks noGrp="1" noChangeAspect="1"/>
          </p:cNvPicPr>
          <p:nvPr>
            <p:ph sz="half" idx="1"/>
          </p:nvPr>
        </p:nvPicPr>
        <p:blipFill>
          <a:blip r:embed="rId2" cstate="print"/>
          <a:stretch>
            <a:fillRect/>
          </a:stretch>
        </p:blipFill>
        <p:spPr>
          <a:xfrm>
            <a:off x="950876" y="785794"/>
            <a:ext cx="5072098" cy="2465604"/>
          </a:xfrm>
        </p:spPr>
      </p:pic>
      <p:pic>
        <p:nvPicPr>
          <p:cNvPr id="7" name="Content Placeholder 6" descr="20190318_111556.jpg"/>
          <p:cNvPicPr>
            <a:picLocks noGrp="1" noChangeAspect="1"/>
          </p:cNvPicPr>
          <p:nvPr>
            <p:ph sz="half" idx="2"/>
          </p:nvPr>
        </p:nvPicPr>
        <p:blipFill>
          <a:blip r:embed="rId3" cstate="print"/>
          <a:stretch>
            <a:fillRect/>
          </a:stretch>
        </p:blipFill>
        <p:spPr>
          <a:xfrm>
            <a:off x="6451602" y="857232"/>
            <a:ext cx="5029200" cy="2444750"/>
          </a:xfrm>
        </p:spPr>
      </p:pic>
      <p:pic>
        <p:nvPicPr>
          <p:cNvPr id="5122" name="Picture 2" descr="C:\Users\Simona\Desktop\Proiect Institutul Francez\Montpellier_16-20.03.19\Poze activitate\Poze MP -FB\20190318_111651.jpg"/>
          <p:cNvPicPr>
            <a:picLocks noChangeAspect="1" noChangeArrowheads="1"/>
          </p:cNvPicPr>
          <p:nvPr/>
        </p:nvPicPr>
        <p:blipFill>
          <a:blip r:embed="rId4" cstate="print"/>
          <a:srcRect/>
          <a:stretch>
            <a:fillRect/>
          </a:stretch>
        </p:blipFill>
        <p:spPr bwMode="auto">
          <a:xfrm>
            <a:off x="5645373" y="3500438"/>
            <a:ext cx="5735451" cy="2788067"/>
          </a:xfrm>
          <a:prstGeom prst="rect">
            <a:avLst/>
          </a:prstGeom>
          <a:noFill/>
        </p:spPr>
      </p:pic>
    </p:spTree>
    <p:extLst>
      <p:ext uri="{BB962C8B-B14F-4D97-AF65-F5344CB8AC3E}">
        <p14:creationId xmlns:p14="http://schemas.microsoft.com/office/powerpoint/2010/main" val="3783885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4714884"/>
            <a:ext cx="10557069" cy="1457316"/>
          </a:xfrm>
        </p:spPr>
        <p:txBody>
          <a:bodyPr>
            <a:normAutofit/>
          </a:bodyPr>
          <a:lstStyle/>
          <a:p>
            <a:r>
              <a:rPr lang="es-ES" dirty="0" err="1" smtClean="0"/>
              <a:t>Intervenții</a:t>
            </a:r>
            <a:r>
              <a:rPr lang="es-ES" dirty="0" smtClean="0"/>
              <a:t> la </a:t>
            </a:r>
            <a:r>
              <a:rPr lang="es-ES" dirty="0" err="1" smtClean="0"/>
              <a:t>clasele</a:t>
            </a:r>
            <a:r>
              <a:rPr lang="es-ES" dirty="0" smtClean="0"/>
              <a:t> de </a:t>
            </a:r>
            <a:r>
              <a:rPr lang="es-ES" dirty="0" err="1" smtClean="0"/>
              <a:t>turism</a:t>
            </a:r>
            <a:r>
              <a:rPr lang="es-ES" dirty="0" smtClean="0"/>
              <a:t> </a:t>
            </a:r>
            <a:r>
              <a:rPr smtClean="0"/>
              <a:t>, </a:t>
            </a:r>
            <a:r>
              <a:rPr lang="es-ES" dirty="0" smtClean="0"/>
              <a:t>nivel I </a:t>
            </a:r>
            <a:r>
              <a:rPr lang="es-ES" dirty="0" err="1" smtClean="0"/>
              <a:t>și</a:t>
            </a:r>
            <a:r>
              <a:rPr lang="es-ES" dirty="0" smtClean="0"/>
              <a:t> nivel II BTS</a:t>
            </a:r>
            <a:endParaRPr lang="fr-FR" dirty="0"/>
          </a:p>
        </p:txBody>
      </p:sp>
      <p:pic>
        <p:nvPicPr>
          <p:cNvPr id="9" name="Content Placeholder 8" descr="20190318_111751.jpg"/>
          <p:cNvPicPr>
            <a:picLocks noGrp="1" noChangeAspect="1"/>
          </p:cNvPicPr>
          <p:nvPr>
            <p:ph sz="half" idx="1"/>
          </p:nvPr>
        </p:nvPicPr>
        <p:blipFill>
          <a:blip r:embed="rId2" cstate="print"/>
          <a:stretch>
            <a:fillRect/>
          </a:stretch>
        </p:blipFill>
        <p:spPr>
          <a:xfrm>
            <a:off x="236496" y="1044952"/>
            <a:ext cx="6086517" cy="2958723"/>
          </a:xfrm>
        </p:spPr>
      </p:pic>
      <p:pic>
        <p:nvPicPr>
          <p:cNvPr id="10" name="Content Placeholder 9" descr="20190318_111804.jpg"/>
          <p:cNvPicPr>
            <a:picLocks noGrp="1" noChangeAspect="1"/>
          </p:cNvPicPr>
          <p:nvPr>
            <p:ph sz="half" idx="2"/>
          </p:nvPr>
        </p:nvPicPr>
        <p:blipFill>
          <a:blip r:embed="rId3" cstate="print"/>
          <a:stretch>
            <a:fillRect/>
          </a:stretch>
        </p:blipFill>
        <p:spPr>
          <a:xfrm>
            <a:off x="6551613" y="1000108"/>
            <a:ext cx="5590934" cy="3003567"/>
          </a:xfrm>
        </p:spPr>
      </p:pic>
    </p:spTree>
    <p:extLst>
      <p:ext uri="{BB962C8B-B14F-4D97-AF65-F5344CB8AC3E}">
        <p14:creationId xmlns:p14="http://schemas.microsoft.com/office/powerpoint/2010/main" val="3783885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5000636"/>
            <a:ext cx="7985301" cy="1171564"/>
          </a:xfrm>
        </p:spPr>
        <p:txBody>
          <a:bodyPr>
            <a:normAutofit/>
          </a:bodyPr>
          <a:lstStyle/>
          <a:p>
            <a:r>
              <a:rPr lang="es-ES" dirty="0" err="1" smtClean="0"/>
              <a:t>Intervenții</a:t>
            </a:r>
            <a:r>
              <a:rPr lang="es-ES" dirty="0" smtClean="0"/>
              <a:t> la </a:t>
            </a:r>
            <a:r>
              <a:rPr lang="es-ES" dirty="0" err="1" smtClean="0"/>
              <a:t>clasele</a:t>
            </a:r>
            <a:r>
              <a:rPr lang="es-ES" dirty="0" smtClean="0"/>
              <a:t> de </a:t>
            </a:r>
            <a:r>
              <a:rPr lang="es-ES" dirty="0" err="1" smtClean="0"/>
              <a:t>turism</a:t>
            </a:r>
            <a:r>
              <a:rPr lang="es-ES" dirty="0" smtClean="0"/>
              <a:t> </a:t>
            </a:r>
            <a:r>
              <a:rPr smtClean="0"/>
              <a:t/>
            </a:r>
            <a:br>
              <a:rPr smtClean="0"/>
            </a:br>
            <a:r>
              <a:rPr lang="es-ES" dirty="0" smtClean="0"/>
              <a:t>nivel I </a:t>
            </a:r>
            <a:r>
              <a:rPr lang="es-ES" dirty="0" err="1" smtClean="0"/>
              <a:t>și</a:t>
            </a:r>
            <a:r>
              <a:rPr lang="es-ES" dirty="0" smtClean="0"/>
              <a:t> nivel II BT</a:t>
            </a:r>
            <a:r>
              <a:rPr smtClean="0"/>
              <a:t>S</a:t>
            </a:r>
            <a:endParaRPr lang="fr-FR" dirty="0"/>
          </a:p>
        </p:txBody>
      </p:sp>
      <p:pic>
        <p:nvPicPr>
          <p:cNvPr id="9" name="Content Placeholder 8" descr="20190318_112228.jpg"/>
          <p:cNvPicPr>
            <a:picLocks noGrp="1" noChangeAspect="1"/>
          </p:cNvPicPr>
          <p:nvPr>
            <p:ph sz="half" idx="1"/>
          </p:nvPr>
        </p:nvPicPr>
        <p:blipFill>
          <a:blip r:embed="rId2" cstate="print"/>
          <a:stretch>
            <a:fillRect/>
          </a:stretch>
        </p:blipFill>
        <p:spPr>
          <a:xfrm>
            <a:off x="950876" y="428604"/>
            <a:ext cx="2571768" cy="4191000"/>
          </a:xfrm>
        </p:spPr>
      </p:pic>
      <p:pic>
        <p:nvPicPr>
          <p:cNvPr id="10" name="Content Placeholder 9" descr="20190318_112506.jpg"/>
          <p:cNvPicPr>
            <a:picLocks noGrp="1" noChangeAspect="1"/>
          </p:cNvPicPr>
          <p:nvPr>
            <p:ph sz="half" idx="2"/>
          </p:nvPr>
        </p:nvPicPr>
        <p:blipFill>
          <a:blip r:embed="rId3" cstate="print"/>
          <a:stretch>
            <a:fillRect/>
          </a:stretch>
        </p:blipFill>
        <p:spPr>
          <a:xfrm>
            <a:off x="4165586" y="357166"/>
            <a:ext cx="3123023" cy="4714908"/>
          </a:xfrm>
        </p:spPr>
      </p:pic>
      <p:pic>
        <p:nvPicPr>
          <p:cNvPr id="6146" name="Picture 2" descr="C:\Users\Simona\Desktop\Proiect Institutul Francez\Montpellier_16-20.03.19\Poze activitate\Poze MP -FB\20190318_112532.jpg"/>
          <p:cNvPicPr>
            <a:picLocks noChangeAspect="1" noChangeArrowheads="1"/>
          </p:cNvPicPr>
          <p:nvPr/>
        </p:nvPicPr>
        <p:blipFill>
          <a:blip r:embed="rId4" cstate="print"/>
          <a:srcRect/>
          <a:stretch>
            <a:fillRect/>
          </a:stretch>
        </p:blipFill>
        <p:spPr bwMode="auto">
          <a:xfrm>
            <a:off x="7523172" y="357166"/>
            <a:ext cx="3429024" cy="5731368"/>
          </a:xfrm>
          <a:prstGeom prst="rect">
            <a:avLst/>
          </a:prstGeom>
          <a:noFill/>
        </p:spPr>
      </p:pic>
      <p:pic>
        <p:nvPicPr>
          <p:cNvPr id="11" name="Content Placeholder 8" descr="20190318_112228.jpg"/>
          <p:cNvPicPr>
            <a:picLocks noChangeAspect="1"/>
          </p:cNvPicPr>
          <p:nvPr/>
        </p:nvPicPr>
        <p:blipFill>
          <a:blip r:embed="rId5" cstate="print"/>
          <a:stretch>
            <a:fillRect/>
          </a:stretch>
        </p:blipFill>
        <p:spPr>
          <a:xfrm>
            <a:off x="1103275" y="581004"/>
            <a:ext cx="2755903" cy="4491070"/>
          </a:xfrm>
          <a:prstGeom prst="rect">
            <a:avLst/>
          </a:prstGeom>
        </p:spPr>
      </p:pic>
    </p:spTree>
    <p:extLst>
      <p:ext uri="{BB962C8B-B14F-4D97-AF65-F5344CB8AC3E}">
        <p14:creationId xmlns:p14="http://schemas.microsoft.com/office/powerpoint/2010/main" val="3783885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5643578"/>
            <a:ext cx="10914259" cy="857256"/>
          </a:xfrm>
        </p:spPr>
        <p:txBody>
          <a:bodyPr>
            <a:normAutofit/>
          </a:bodyPr>
          <a:lstStyle/>
          <a:p>
            <a:r>
              <a:rPr lang="es-ES" dirty="0" err="1" smtClean="0"/>
              <a:t>Intervenții</a:t>
            </a:r>
            <a:r>
              <a:rPr lang="es-ES" dirty="0" smtClean="0"/>
              <a:t> la </a:t>
            </a:r>
            <a:r>
              <a:rPr lang="es-ES" dirty="0" err="1" smtClean="0"/>
              <a:t>clasele</a:t>
            </a:r>
            <a:r>
              <a:rPr lang="es-ES" dirty="0" smtClean="0"/>
              <a:t> de </a:t>
            </a:r>
            <a:r>
              <a:rPr lang="es-ES" dirty="0" err="1" smtClean="0"/>
              <a:t>turism</a:t>
            </a:r>
            <a:r>
              <a:rPr lang="es-ES" dirty="0" smtClean="0"/>
              <a:t> </a:t>
            </a:r>
            <a:r>
              <a:rPr smtClean="0"/>
              <a:t>,</a:t>
            </a:r>
            <a:r>
              <a:rPr lang="es-ES" dirty="0" smtClean="0"/>
              <a:t>nivel I </a:t>
            </a:r>
            <a:r>
              <a:rPr lang="es-ES" dirty="0" err="1" smtClean="0"/>
              <a:t>și</a:t>
            </a:r>
            <a:r>
              <a:rPr lang="es-ES" dirty="0" smtClean="0"/>
              <a:t> nivel II BTS</a:t>
            </a:r>
            <a:endParaRPr lang="fr-FR" dirty="0"/>
          </a:p>
        </p:txBody>
      </p:sp>
      <p:pic>
        <p:nvPicPr>
          <p:cNvPr id="12" name="Content Placeholder 11" descr="20190318_112939.jpg"/>
          <p:cNvPicPr>
            <a:picLocks noGrp="1" noChangeAspect="1"/>
          </p:cNvPicPr>
          <p:nvPr>
            <p:ph sz="half" idx="1"/>
          </p:nvPr>
        </p:nvPicPr>
        <p:blipFill>
          <a:blip r:embed="rId2" cstate="print"/>
          <a:stretch>
            <a:fillRect/>
          </a:stretch>
        </p:blipFill>
        <p:spPr>
          <a:xfrm>
            <a:off x="450810" y="642918"/>
            <a:ext cx="6180779" cy="4500594"/>
          </a:xfrm>
        </p:spPr>
      </p:pic>
      <p:pic>
        <p:nvPicPr>
          <p:cNvPr id="13" name="Content Placeholder 12" descr="20190318_114037.jpg"/>
          <p:cNvPicPr>
            <a:picLocks noGrp="1" noChangeAspect="1"/>
          </p:cNvPicPr>
          <p:nvPr>
            <p:ph sz="half" idx="2"/>
          </p:nvPr>
        </p:nvPicPr>
        <p:blipFill>
          <a:blip r:embed="rId3" cstate="print"/>
          <a:stretch>
            <a:fillRect/>
          </a:stretch>
        </p:blipFill>
        <p:spPr>
          <a:xfrm>
            <a:off x="6737354" y="571480"/>
            <a:ext cx="5235714" cy="4572032"/>
          </a:xfrm>
        </p:spPr>
      </p:pic>
    </p:spTree>
    <p:extLst>
      <p:ext uri="{BB962C8B-B14F-4D97-AF65-F5344CB8AC3E}">
        <p14:creationId xmlns:p14="http://schemas.microsoft.com/office/powerpoint/2010/main" val="3783885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dirty="0" smtClean="0"/>
              <a:t>Eléments d’identité</a:t>
            </a:r>
            <a:endParaRPr lang="fr-FR" dirty="0"/>
          </a:p>
        </p:txBody>
      </p:sp>
      <p:sp>
        <p:nvSpPr>
          <p:cNvPr id="9" name="Text Placeholder 8"/>
          <p:cNvSpPr>
            <a:spLocks noGrp="1"/>
          </p:cNvSpPr>
          <p:nvPr>
            <p:ph type="body" idx="1"/>
          </p:nvPr>
        </p:nvSpPr>
        <p:spPr>
          <a:xfrm>
            <a:off x="989012" y="1371600"/>
            <a:ext cx="3352948" cy="990600"/>
          </a:xfrm>
          <a:noFill/>
          <a:ln>
            <a:noFill/>
          </a:ln>
        </p:spPr>
        <p:style>
          <a:lnRef idx="2">
            <a:schemeClr val="dk1"/>
          </a:lnRef>
          <a:fillRef idx="1">
            <a:schemeClr val="lt1"/>
          </a:fillRef>
          <a:effectRef idx="0">
            <a:schemeClr val="dk1"/>
          </a:effectRef>
          <a:fontRef idx="minor">
            <a:schemeClr val="dk1"/>
          </a:fontRef>
        </p:style>
        <p:txBody>
          <a:bodyPr/>
          <a:lstStyle/>
          <a:p>
            <a:pPr algn="ctr"/>
            <a:r>
              <a:rPr lang="fr-FR" dirty="0"/>
              <a:t>Le drapeau</a:t>
            </a:r>
            <a:endParaRPr lang="ro-RO" dirty="0"/>
          </a:p>
        </p:txBody>
      </p:sp>
      <p:sp>
        <p:nvSpPr>
          <p:cNvPr id="11" name="Text Placeholder 10"/>
          <p:cNvSpPr>
            <a:spLocks noGrp="1"/>
          </p:cNvSpPr>
          <p:nvPr>
            <p:ph type="body" sz="quarter" idx="3"/>
          </p:nvPr>
        </p:nvSpPr>
        <p:spPr>
          <a:xfrm>
            <a:off x="4648200" y="1371600"/>
            <a:ext cx="3430587" cy="990600"/>
          </a:xfrm>
          <a:noFill/>
          <a:ln>
            <a:noFill/>
          </a:ln>
        </p:spPr>
        <p:style>
          <a:lnRef idx="2">
            <a:schemeClr val="dk1"/>
          </a:lnRef>
          <a:fillRef idx="1">
            <a:schemeClr val="lt1"/>
          </a:fillRef>
          <a:effectRef idx="0">
            <a:schemeClr val="dk1"/>
          </a:effectRef>
          <a:fontRef idx="minor">
            <a:schemeClr val="dk1"/>
          </a:fontRef>
        </p:style>
        <p:txBody>
          <a:bodyPr/>
          <a:lstStyle/>
          <a:p>
            <a:pPr algn="ctr"/>
            <a:r>
              <a:rPr lang="fr-FR" dirty="0"/>
              <a:t>L</a:t>
            </a:r>
            <a:r>
              <a:rPr lang="ro-RO" dirty="0"/>
              <a:t>’</a:t>
            </a:r>
            <a:r>
              <a:rPr lang="fr-FR" dirty="0"/>
              <a:t>emblème</a:t>
            </a:r>
            <a:endParaRPr lang="ro-RO" dirty="0"/>
          </a:p>
        </p:txBody>
      </p:sp>
      <p:sp>
        <p:nvSpPr>
          <p:cNvPr id="14" name="Text Placeholder 10"/>
          <p:cNvSpPr txBox="1">
            <a:spLocks/>
          </p:cNvSpPr>
          <p:nvPr/>
        </p:nvSpPr>
        <p:spPr>
          <a:xfrm>
            <a:off x="8378826" y="1371600"/>
            <a:ext cx="3430587" cy="24384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marL="0" indent="0" algn="l" defTabSz="914400" rtl="0" eaLnBrk="1" latinLnBrk="0" hangingPunct="1">
              <a:lnSpc>
                <a:spcPct val="90000"/>
              </a:lnSpc>
              <a:spcBef>
                <a:spcPts val="0"/>
              </a:spcBef>
              <a:buClr>
                <a:schemeClr val="tx1"/>
              </a:buClr>
              <a:buSzPct val="80000"/>
              <a:buFont typeface="Arial" pitchFamily="34" charset="0"/>
              <a:buNone/>
              <a:defRPr lang="ro-RO" sz="3000" b="0" kern="1200">
                <a:solidFill>
                  <a:schemeClr val="tx1"/>
                </a:solidFill>
                <a:latin typeface="+mn-lt"/>
                <a:ea typeface="+mn-ea"/>
                <a:cs typeface="+mn-cs"/>
              </a:defRPr>
            </a:lvl1pPr>
            <a:lvl2pPr marL="457200" indent="0" algn="l" defTabSz="914400" rtl="0" eaLnBrk="1" latinLnBrk="0" hangingPunct="1">
              <a:lnSpc>
                <a:spcPct val="90000"/>
              </a:lnSpc>
              <a:spcBef>
                <a:spcPts val="600"/>
              </a:spcBef>
              <a:buSzPct val="80000"/>
              <a:buFont typeface="Corbel" pitchFamily="34" charset="0"/>
              <a:buNone/>
              <a:defRPr lang="ro-RO" sz="2000" b="1" kern="1200">
                <a:solidFill>
                  <a:schemeClr val="tx1"/>
                </a:solidFill>
                <a:latin typeface="+mn-lt"/>
                <a:ea typeface="+mn-ea"/>
                <a:cs typeface="+mn-cs"/>
              </a:defRPr>
            </a:lvl2pPr>
            <a:lvl3pPr marL="914400" indent="0" algn="l" defTabSz="914400" rtl="0" eaLnBrk="1" latinLnBrk="0" hangingPunct="1">
              <a:lnSpc>
                <a:spcPct val="90000"/>
              </a:lnSpc>
              <a:spcBef>
                <a:spcPts val="600"/>
              </a:spcBef>
              <a:buClr>
                <a:schemeClr val="tx1"/>
              </a:buClr>
              <a:buSzPct val="80000"/>
              <a:buFont typeface="Arial" pitchFamily="34" charset="0"/>
              <a:buNone/>
              <a:defRPr lang="ro-RO" sz="1800" b="1" kern="1200">
                <a:solidFill>
                  <a:schemeClr val="tx1"/>
                </a:solidFill>
                <a:latin typeface="+mn-lt"/>
                <a:ea typeface="+mn-ea"/>
                <a:cs typeface="+mn-cs"/>
              </a:defRPr>
            </a:lvl3pPr>
            <a:lvl4pPr marL="1371600" indent="0" algn="l" defTabSz="914400" rtl="0" eaLnBrk="1" latinLnBrk="0" hangingPunct="1">
              <a:lnSpc>
                <a:spcPct val="90000"/>
              </a:lnSpc>
              <a:spcBef>
                <a:spcPts val="600"/>
              </a:spcBef>
              <a:buFont typeface="Corbel" pitchFamily="34" charset="0"/>
              <a:buNone/>
              <a:defRPr lang="ro-RO" sz="1600" b="1" kern="1200">
                <a:solidFill>
                  <a:schemeClr val="tx1"/>
                </a:solidFill>
                <a:latin typeface="+mn-lt"/>
                <a:ea typeface="+mn-ea"/>
                <a:cs typeface="+mn-cs"/>
              </a:defRPr>
            </a:lvl4pPr>
            <a:lvl5pPr marL="1828800" indent="0" algn="l" defTabSz="914400" rtl="0" eaLnBrk="1" latinLnBrk="0" hangingPunct="1">
              <a:lnSpc>
                <a:spcPct val="90000"/>
              </a:lnSpc>
              <a:spcBef>
                <a:spcPts val="600"/>
              </a:spcBef>
              <a:buClr>
                <a:schemeClr val="tx1"/>
              </a:buClr>
              <a:buSzPct val="80000"/>
              <a:buFont typeface="Arial" pitchFamily="34" charset="0"/>
              <a:buNone/>
              <a:defRPr lang="ro-RO" sz="1600" b="1" kern="1200">
                <a:solidFill>
                  <a:schemeClr val="tx1"/>
                </a:solidFill>
                <a:latin typeface="+mn-lt"/>
                <a:ea typeface="+mn-ea"/>
                <a:cs typeface="+mn-cs"/>
              </a:defRPr>
            </a:lvl5pPr>
            <a:lvl6pPr marL="2286000" indent="0" algn="l" defTabSz="914400" rtl="0" eaLnBrk="1" latinLnBrk="0" hangingPunct="1">
              <a:lnSpc>
                <a:spcPct val="90000"/>
              </a:lnSpc>
              <a:spcBef>
                <a:spcPts val="600"/>
              </a:spcBef>
              <a:buFont typeface="Corbel" pitchFamily="34" charset="0"/>
              <a:buNone/>
              <a:defRPr lang="ro-RO" sz="1600" b="1" kern="1200" baseline="0">
                <a:solidFill>
                  <a:schemeClr val="tx1"/>
                </a:solidFill>
                <a:latin typeface="+mn-lt"/>
                <a:ea typeface="+mn-ea"/>
                <a:cs typeface="+mn-cs"/>
              </a:defRPr>
            </a:lvl6pPr>
            <a:lvl7pPr marL="2743200" indent="0" algn="l" defTabSz="914400" rtl="0" eaLnBrk="1" latinLnBrk="0" hangingPunct="1">
              <a:lnSpc>
                <a:spcPct val="90000"/>
              </a:lnSpc>
              <a:spcBef>
                <a:spcPts val="600"/>
              </a:spcBef>
              <a:buSzPct val="80000"/>
              <a:buFont typeface="Arial" pitchFamily="34" charset="0"/>
              <a:buNone/>
              <a:defRPr lang="ro-RO" sz="1600" b="1" kern="1200" baseline="0">
                <a:solidFill>
                  <a:schemeClr val="tx1"/>
                </a:solidFill>
                <a:latin typeface="+mn-lt"/>
                <a:ea typeface="+mn-ea"/>
                <a:cs typeface="+mn-cs"/>
              </a:defRPr>
            </a:lvl7pPr>
            <a:lvl8pPr marL="3200400" indent="0" algn="l" defTabSz="914400" rtl="0" eaLnBrk="1" latinLnBrk="0" hangingPunct="1">
              <a:lnSpc>
                <a:spcPct val="90000"/>
              </a:lnSpc>
              <a:spcBef>
                <a:spcPts val="600"/>
              </a:spcBef>
              <a:buFont typeface="Corbel" pitchFamily="34" charset="0"/>
              <a:buNone/>
              <a:defRPr lang="ro-RO" sz="1600" b="1" kern="1200" baseline="0">
                <a:solidFill>
                  <a:schemeClr val="tx1"/>
                </a:solidFill>
                <a:latin typeface="+mn-lt"/>
                <a:ea typeface="+mn-ea"/>
                <a:cs typeface="+mn-cs"/>
              </a:defRPr>
            </a:lvl8pPr>
            <a:lvl9pPr marL="3657600" indent="0" algn="l" defTabSz="914400" rtl="0" eaLnBrk="1" latinLnBrk="0" hangingPunct="1">
              <a:lnSpc>
                <a:spcPct val="90000"/>
              </a:lnSpc>
              <a:spcBef>
                <a:spcPts val="600"/>
              </a:spcBef>
              <a:buSzPct val="80000"/>
              <a:buFont typeface="Arial" pitchFamily="34" charset="0"/>
              <a:buNone/>
              <a:defRPr lang="ro-RO" sz="1600" b="1" kern="1200">
                <a:solidFill>
                  <a:schemeClr val="tx1"/>
                </a:solidFill>
                <a:latin typeface="+mn-lt"/>
                <a:ea typeface="+mn-ea"/>
                <a:cs typeface="+mn-cs"/>
              </a:defRPr>
            </a:lvl9pPr>
          </a:lstStyle>
          <a:p>
            <a:pPr>
              <a:lnSpc>
                <a:spcPct val="120000"/>
              </a:lnSpc>
            </a:pPr>
            <a:r>
              <a:rPr lang="ro-RO" dirty="0"/>
              <a:t>L’</a:t>
            </a:r>
            <a:r>
              <a:rPr lang="ro-RO" dirty="0" err="1"/>
              <a:t>hymne</a:t>
            </a:r>
            <a:r>
              <a:rPr lang="ro-RO" dirty="0"/>
              <a:t> </a:t>
            </a:r>
            <a:r>
              <a:rPr lang="ro-RO" dirty="0" err="1" smtClean="0"/>
              <a:t>national</a:t>
            </a:r>
            <a:endParaRPr lang="ro-RO" dirty="0" smtClean="0"/>
          </a:p>
          <a:p>
            <a:pPr>
              <a:lnSpc>
                <a:spcPct val="120000"/>
              </a:lnSpc>
            </a:pPr>
            <a:endParaRPr lang="en-US" dirty="0" smtClean="0"/>
          </a:p>
          <a:p>
            <a:pPr>
              <a:lnSpc>
                <a:spcPct val="120000"/>
              </a:lnSpc>
            </a:pPr>
            <a:r>
              <a:rPr lang="ro-RO" sz="2000" i="1" dirty="0"/>
              <a:t>Deșteaptă-te Române (</a:t>
            </a:r>
            <a:r>
              <a:rPr lang="ro-RO" sz="2000" i="1" dirty="0" err="1"/>
              <a:t>Ro</a:t>
            </a:r>
            <a:r>
              <a:rPr lang="ro-RO" sz="2000" i="1" dirty="0"/>
              <a:t>.)</a:t>
            </a:r>
            <a:endParaRPr lang="en-US" sz="2000" i="1" dirty="0" smtClean="0"/>
          </a:p>
          <a:p>
            <a:pPr>
              <a:lnSpc>
                <a:spcPct val="120000"/>
              </a:lnSpc>
            </a:pPr>
            <a:r>
              <a:rPr lang="ro-RO" sz="2000" i="1" dirty="0" err="1" smtClean="0"/>
              <a:t>Éveille-toi</a:t>
            </a:r>
            <a:r>
              <a:rPr lang="ro-RO" sz="2000" i="1" dirty="0"/>
              <a:t>, </a:t>
            </a:r>
            <a:r>
              <a:rPr lang="ro-RO" sz="2000" i="1" dirty="0" err="1"/>
              <a:t>Roumain</a:t>
            </a:r>
            <a:r>
              <a:rPr lang="ro-RO" sz="2000" i="1" dirty="0"/>
              <a:t> </a:t>
            </a:r>
            <a:r>
              <a:rPr lang="ro-RO" sz="2000" i="1" dirty="0" smtClean="0"/>
              <a:t>!</a:t>
            </a:r>
            <a:r>
              <a:rPr lang="en-US" sz="2000" i="1" dirty="0" smtClean="0"/>
              <a:t> (Fr.)</a:t>
            </a:r>
          </a:p>
        </p:txBody>
      </p:sp>
      <p:pic>
        <p:nvPicPr>
          <p:cNvPr id="16" name="Content Placeholder 15" descr="Drapel"/>
          <p:cNvPicPr>
            <a:picLocks noGrp="1"/>
          </p:cNvPicPr>
          <p:nvPr>
            <p:ph sz="half" idx="2"/>
          </p:nvPr>
        </p:nvPicPr>
        <p:blipFill>
          <a:blip r:embed="rId2" cstate="print"/>
          <a:srcRect/>
          <a:stretch>
            <a:fillRect/>
          </a:stretch>
        </p:blipFill>
        <p:spPr bwMode="auto">
          <a:xfrm>
            <a:off x="1777646" y="2362200"/>
            <a:ext cx="1803949" cy="1201247"/>
          </a:xfrm>
          <a:prstGeom prst="rect">
            <a:avLst/>
          </a:prstGeom>
          <a:noFill/>
          <a:ln w="9525">
            <a:noFill/>
            <a:miter lim="800000"/>
            <a:headEnd/>
            <a:tailEnd/>
          </a:ln>
        </p:spPr>
      </p:pic>
      <p:pic>
        <p:nvPicPr>
          <p:cNvPr id="17" name="Picture 16" descr="StemÄ"/>
          <p:cNvPicPr/>
          <p:nvPr/>
        </p:nvPicPr>
        <p:blipFill>
          <a:blip r:embed="rId3" cstate="print"/>
          <a:srcRect/>
          <a:stretch>
            <a:fillRect/>
          </a:stretch>
        </p:blipFill>
        <p:spPr bwMode="auto">
          <a:xfrm>
            <a:off x="6018212" y="2361247"/>
            <a:ext cx="914400" cy="1318254"/>
          </a:xfrm>
          <a:prstGeom prst="rect">
            <a:avLst/>
          </a:prstGeom>
          <a:noFill/>
          <a:ln w="9525">
            <a:noFill/>
            <a:miter lim="800000"/>
            <a:headEnd/>
            <a:tailEnd/>
          </a:ln>
        </p:spPr>
      </p:pic>
    </p:spTree>
    <p:extLst>
      <p:ext uri="{BB962C8B-B14F-4D97-AF65-F5344CB8AC3E}">
        <p14:creationId xmlns:p14="http://schemas.microsoft.com/office/powerpoint/2010/main" val="56274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Géographie, Démographie</a:t>
            </a:r>
            <a:r>
              <a:rPr lang="fr-FR" dirty="0"/>
              <a:t>, Administration, </a:t>
            </a:r>
            <a:r>
              <a:rPr lang="fr-FR" dirty="0" smtClean="0"/>
              <a:t>Étymologie</a:t>
            </a:r>
            <a:endParaRPr lang="fr-FR" dirty="0"/>
          </a:p>
        </p:txBody>
      </p:sp>
      <p:graphicFrame>
        <p:nvGraphicFramePr>
          <p:cNvPr id="7" name="Content Placeholder 6"/>
          <p:cNvGraphicFramePr>
            <a:graphicFrameLocks noGrp="1"/>
          </p:cNvGraphicFramePr>
          <p:nvPr>
            <p:ph sz="half" idx="2"/>
            <p:extLst>
              <p:ext uri="{D42A27DB-BD31-4B8C-83A1-F6EECF244321}">
                <p14:modId xmlns:p14="http://schemas.microsoft.com/office/powerpoint/2010/main" val="3901688138"/>
              </p:ext>
            </p:extLst>
          </p:nvPr>
        </p:nvGraphicFramePr>
        <p:xfrm>
          <a:off x="684213" y="381001"/>
          <a:ext cx="2819400" cy="4577996"/>
        </p:xfrm>
        <a:graphic>
          <a:graphicData uri="http://schemas.openxmlformats.org/drawingml/2006/table">
            <a:tbl>
              <a:tblPr firstRow="1" bandRow="1">
                <a:tableStyleId>{69012ECD-51FC-41F1-AA8D-1B2483CD663E}</a:tableStyleId>
              </a:tblPr>
              <a:tblGrid>
                <a:gridCol w="587378"/>
                <a:gridCol w="2232022"/>
              </a:tblGrid>
              <a:tr h="761999">
                <a:tc gridSpan="2">
                  <a:txBody>
                    <a:bodyPr/>
                    <a:lstStyle/>
                    <a:p>
                      <a:r>
                        <a:rPr lang="fr-FR" sz="1800" kern="1200" dirty="0" smtClean="0">
                          <a:effectLst/>
                        </a:rPr>
                        <a:t>Géographie</a:t>
                      </a:r>
                      <a:endParaRPr lang="fr-FR" dirty="0"/>
                    </a:p>
                  </a:txBody>
                  <a:tcPr anchor="ctr"/>
                </a:tc>
                <a:tc hMerge="1">
                  <a:txBody>
                    <a:bodyPr/>
                    <a:lstStyle/>
                    <a:p>
                      <a:endParaRPr lang="fr-FR" dirty="0"/>
                    </a:p>
                  </a:txBody>
                  <a:tcPr/>
                </a:tc>
              </a:tr>
              <a:tr h="539583">
                <a:tc>
                  <a:txBody>
                    <a:bodyPr/>
                    <a:lstStyle/>
                    <a:p>
                      <a:pPr>
                        <a:lnSpc>
                          <a:spcPct val="115000"/>
                        </a:lnSpc>
                      </a:pPr>
                      <a:r>
                        <a:rPr lang="fr-FR" sz="1300" dirty="0">
                          <a:solidFill>
                            <a:srgbClr val="212121"/>
                          </a:solidFill>
                          <a:effectLst/>
                          <a:latin typeface="+mn-lt"/>
                        </a:rPr>
                        <a:t>Surface</a:t>
                      </a:r>
                      <a:endParaRPr lang="ro-RO" sz="1300" dirty="0">
                        <a:effectLst/>
                        <a:latin typeface="+mn-lt"/>
                      </a:endParaRPr>
                    </a:p>
                  </a:txBody>
                  <a:tcPr marL="15240" marR="15240" marT="15240" marB="15240" anchor="ctr"/>
                </a:tc>
                <a:tc>
                  <a:txBody>
                    <a:bodyPr/>
                    <a:lstStyle/>
                    <a:p>
                      <a:pPr>
                        <a:lnSpc>
                          <a:spcPts val="1320"/>
                        </a:lnSpc>
                        <a:spcAft>
                          <a:spcPts val="600"/>
                        </a:spcAft>
                      </a:pPr>
                      <a:r>
                        <a:rPr lang="ro-RO" sz="1300" dirty="0">
                          <a:solidFill>
                            <a:srgbClr val="000000"/>
                          </a:solidFill>
                          <a:effectLst/>
                          <a:latin typeface="+mn-lt"/>
                          <a:ea typeface="Times New Roman"/>
                          <a:cs typeface="Times New Roman"/>
                        </a:rPr>
                        <a:t> 238.397 </a:t>
                      </a:r>
                      <a:r>
                        <a:rPr lang="ro-RO" sz="1300" dirty="0" smtClean="0">
                          <a:solidFill>
                            <a:srgbClr val="000000"/>
                          </a:solidFill>
                          <a:effectLst/>
                          <a:latin typeface="+mn-lt"/>
                          <a:ea typeface="Times New Roman"/>
                          <a:cs typeface="Times New Roman"/>
                        </a:rPr>
                        <a:t>km²</a:t>
                      </a:r>
                      <a:endParaRPr lang="ro-RO" sz="1300" dirty="0">
                        <a:effectLst/>
                        <a:latin typeface="+mn-lt"/>
                        <a:ea typeface="Times New Roman"/>
                        <a:cs typeface="Times New Roman"/>
                      </a:endParaRPr>
                    </a:p>
                  </a:txBody>
                  <a:tcPr marL="15875" marR="15875" marT="15875" marB="15875" anchor="ctr"/>
                </a:tc>
              </a:tr>
              <a:tr h="3276414">
                <a:tc>
                  <a:txBody>
                    <a:bodyPr/>
                    <a:lstStyle/>
                    <a:p>
                      <a:pPr>
                        <a:lnSpc>
                          <a:spcPct val="115000"/>
                        </a:lnSpc>
                      </a:pPr>
                      <a:r>
                        <a:rPr lang="ro-RO" sz="1300" dirty="0">
                          <a:solidFill>
                            <a:srgbClr val="000000"/>
                          </a:solidFill>
                          <a:effectLst/>
                          <a:latin typeface="+mn-lt"/>
                        </a:rPr>
                        <a:t> </a:t>
                      </a:r>
                      <a:r>
                        <a:rPr lang="fr-FR" sz="1300" dirty="0">
                          <a:solidFill>
                            <a:srgbClr val="212121"/>
                          </a:solidFill>
                          <a:effectLst/>
                          <a:latin typeface="+mn-lt"/>
                        </a:rPr>
                        <a:t>Relief</a:t>
                      </a:r>
                      <a:endParaRPr lang="ro-RO" sz="1300" dirty="0">
                        <a:effectLst/>
                        <a:latin typeface="+mn-lt"/>
                      </a:endParaRPr>
                    </a:p>
                  </a:txBody>
                  <a:tcPr marL="15240" marR="15240" marT="15240" marB="15240" anchor="ctr"/>
                </a:tc>
                <a:tc>
                  <a:txBody>
                    <a:bodyPr/>
                    <a:lstStyle/>
                    <a:p>
                      <a:pPr>
                        <a:lnSpc>
                          <a:spcPct val="115000"/>
                        </a:lnSpc>
                      </a:pPr>
                      <a:r>
                        <a:rPr lang="fr-FR" sz="1300" dirty="0">
                          <a:solidFill>
                            <a:srgbClr val="212121"/>
                          </a:solidFill>
                          <a:effectLst/>
                          <a:latin typeface="+mn-lt"/>
                        </a:rPr>
                        <a:t>-35% des montagnes, 35% des collines et des plateaux et 30% des </a:t>
                      </a:r>
                      <a:r>
                        <a:rPr lang="fr-FR" sz="1300" dirty="0" smtClean="0">
                          <a:solidFill>
                            <a:srgbClr val="212121"/>
                          </a:solidFill>
                          <a:effectLst/>
                          <a:latin typeface="+mn-lt"/>
                        </a:rPr>
                        <a:t>plaines;</a:t>
                      </a:r>
                      <a:r>
                        <a:rPr lang="ro-RO" sz="1300" dirty="0" smtClean="0">
                          <a:solidFill>
                            <a:srgbClr val="212121"/>
                          </a:solidFill>
                          <a:effectLst/>
                          <a:latin typeface="+mn-lt"/>
                        </a:rPr>
                        <a:t/>
                      </a:r>
                      <a:br>
                        <a:rPr lang="ro-RO" sz="1300" dirty="0" smtClean="0">
                          <a:solidFill>
                            <a:srgbClr val="212121"/>
                          </a:solidFill>
                          <a:effectLst/>
                          <a:latin typeface="+mn-lt"/>
                        </a:rPr>
                      </a:br>
                      <a:r>
                        <a:rPr lang="ro-RO" sz="1300" dirty="0" smtClean="0">
                          <a:solidFill>
                            <a:srgbClr val="212121"/>
                          </a:solidFill>
                          <a:effectLst/>
                          <a:latin typeface="+mn-lt"/>
                        </a:rPr>
                        <a:t>- </a:t>
                      </a:r>
                      <a:r>
                        <a:rPr lang="fr-FR" sz="1300" dirty="0" smtClean="0">
                          <a:solidFill>
                            <a:srgbClr val="212121"/>
                          </a:solidFill>
                          <a:effectLst/>
                          <a:latin typeface="+mn-lt"/>
                        </a:rPr>
                        <a:t>unités </a:t>
                      </a:r>
                      <a:r>
                        <a:rPr lang="fr-FR" sz="1300" dirty="0">
                          <a:solidFill>
                            <a:srgbClr val="212121"/>
                          </a:solidFill>
                          <a:effectLst/>
                          <a:latin typeface="+mn-lt"/>
                        </a:rPr>
                        <a:t>aquatiques: rivières et fleuves, lacs, eaux souterraines, eaux marines (mer </a:t>
                      </a:r>
                      <a:r>
                        <a:rPr lang="ro-RO" sz="1300" dirty="0" smtClean="0">
                          <a:solidFill>
                            <a:srgbClr val="212121"/>
                          </a:solidFill>
                          <a:effectLst/>
                          <a:latin typeface="+mn-lt"/>
                        </a:rPr>
                        <a:t> </a:t>
                      </a:r>
                      <a:r>
                        <a:rPr lang="fr-FR" sz="1300" dirty="0" smtClean="0">
                          <a:solidFill>
                            <a:srgbClr val="212121"/>
                          </a:solidFill>
                          <a:effectLst/>
                          <a:latin typeface="+mn-lt"/>
                        </a:rPr>
                        <a:t>Noire).</a:t>
                      </a:r>
                      <a:endParaRPr lang="ro-RO" sz="1300" dirty="0" smtClean="0">
                        <a:solidFill>
                          <a:srgbClr val="212121"/>
                        </a:solidFill>
                        <a:effectLst/>
                        <a:latin typeface="+mn-lt"/>
                      </a:endParaRPr>
                    </a:p>
                    <a:p>
                      <a:pPr>
                        <a:lnSpc>
                          <a:spcPct val="115000"/>
                        </a:lnSpc>
                      </a:pPr>
                      <a:endParaRPr lang="ro-RO" sz="1300" dirty="0" smtClean="0">
                        <a:solidFill>
                          <a:srgbClr val="212121"/>
                        </a:solidFill>
                        <a:effectLst/>
                        <a:latin typeface="+mn-lt"/>
                      </a:endParaRPr>
                    </a:p>
                    <a:p>
                      <a:pPr>
                        <a:lnSpc>
                          <a:spcPct val="115000"/>
                        </a:lnSpc>
                      </a:pPr>
                      <a:r>
                        <a:rPr lang="fr-FR" sz="1300" dirty="0" smtClean="0">
                          <a:solidFill>
                            <a:srgbClr val="212121"/>
                          </a:solidFill>
                          <a:effectLst/>
                          <a:latin typeface="+mn-lt"/>
                        </a:rPr>
                        <a:t>Le </a:t>
                      </a:r>
                      <a:r>
                        <a:rPr lang="fr-FR" sz="1300" dirty="0">
                          <a:solidFill>
                            <a:srgbClr val="212121"/>
                          </a:solidFill>
                          <a:effectLst/>
                          <a:latin typeface="+mn-lt"/>
                        </a:rPr>
                        <a:t>Delta du Danube a été inscrit sur la liste du patrimoine mondial de l'UNESCO en 1991 en tant que réserve naturelle de la biosphère.</a:t>
                      </a:r>
                      <a:endParaRPr lang="ro-RO" sz="1300" dirty="0">
                        <a:effectLst/>
                        <a:latin typeface="+mn-lt"/>
                      </a:endParaRPr>
                    </a:p>
                  </a:txBody>
                  <a:tcPr marL="15875" marR="15875" marT="15875" marB="15875" anchor="ctr"/>
                </a:tc>
              </a:tr>
            </a:tbl>
          </a:graphicData>
        </a:graphic>
      </p:graphicFrame>
      <p:graphicFrame>
        <p:nvGraphicFramePr>
          <p:cNvPr id="10" name="Content Placeholder 6"/>
          <p:cNvGraphicFramePr>
            <a:graphicFrameLocks noGrp="1"/>
          </p:cNvGraphicFramePr>
          <p:nvPr>
            <p:ph sz="half" idx="2"/>
            <p:extLst>
              <p:ext uri="{D42A27DB-BD31-4B8C-83A1-F6EECF244321}">
                <p14:modId xmlns:p14="http://schemas.microsoft.com/office/powerpoint/2010/main" val="1356557114"/>
              </p:ext>
            </p:extLst>
          </p:nvPr>
        </p:nvGraphicFramePr>
        <p:xfrm>
          <a:off x="3656012" y="372612"/>
          <a:ext cx="3429000" cy="4630578"/>
        </p:xfrm>
        <a:graphic>
          <a:graphicData uri="http://schemas.openxmlformats.org/drawingml/2006/table">
            <a:tbl>
              <a:tblPr firstRow="1" bandRow="1">
                <a:tableStyleId>{69012ECD-51FC-41F1-AA8D-1B2483CD663E}</a:tableStyleId>
              </a:tblPr>
              <a:tblGrid>
                <a:gridCol w="1230923"/>
                <a:gridCol w="2198077"/>
              </a:tblGrid>
              <a:tr h="770388">
                <a:tc gridSpan="2">
                  <a:txBody>
                    <a:bodyPr/>
                    <a:lstStyle/>
                    <a:p>
                      <a:r>
                        <a:rPr lang="fr-FR" sz="1800" b="1" i="0" kern="1200" noProof="0" dirty="0" smtClean="0">
                          <a:solidFill>
                            <a:schemeClr val="bg1"/>
                          </a:solidFill>
                          <a:effectLst/>
                          <a:latin typeface="+mn-lt"/>
                          <a:ea typeface="+mn-ea"/>
                          <a:cs typeface="+mn-cs"/>
                        </a:rPr>
                        <a:t>Démographie</a:t>
                      </a:r>
                      <a:endParaRPr lang="fr-FR" noProof="0" dirty="0"/>
                    </a:p>
                  </a:txBody>
                  <a:tcPr anchor="ctr"/>
                </a:tc>
                <a:tc hMerge="1">
                  <a:txBody>
                    <a:bodyPr/>
                    <a:lstStyle/>
                    <a:p>
                      <a:endParaRPr lang="fr-FR" dirty="0"/>
                    </a:p>
                  </a:txBody>
                  <a:tcPr/>
                </a:tc>
              </a:tr>
              <a:tr h="972460">
                <a:tc>
                  <a:txBody>
                    <a:bodyPr/>
                    <a:lstStyle/>
                    <a:p>
                      <a:pPr>
                        <a:lnSpc>
                          <a:spcPct val="115000"/>
                        </a:lnSpc>
                      </a:pPr>
                      <a:r>
                        <a:rPr lang="fr-FR" sz="1300" dirty="0" smtClean="0">
                          <a:solidFill>
                            <a:srgbClr val="212121"/>
                          </a:solidFill>
                          <a:effectLst/>
                          <a:latin typeface="+mn-lt"/>
                        </a:rPr>
                        <a:t>Population</a:t>
                      </a:r>
                      <a:r>
                        <a:rPr lang="ro-RO" sz="1300" dirty="0" smtClean="0">
                          <a:solidFill>
                            <a:srgbClr val="212121"/>
                          </a:solidFill>
                          <a:effectLst/>
                          <a:latin typeface="+mn-lt"/>
                        </a:rPr>
                        <a:t/>
                      </a:r>
                      <a:br>
                        <a:rPr lang="ro-RO" sz="1300" dirty="0" smtClean="0">
                          <a:solidFill>
                            <a:srgbClr val="212121"/>
                          </a:solidFill>
                          <a:effectLst/>
                          <a:latin typeface="+mn-lt"/>
                        </a:rPr>
                      </a:br>
                      <a:r>
                        <a:rPr lang="ro-RO" sz="1300" b="1" dirty="0" smtClean="0">
                          <a:effectLst/>
                          <a:latin typeface="+mn-lt"/>
                        </a:rPr>
                        <a:t>(</a:t>
                      </a:r>
                      <a:r>
                        <a:rPr lang="fr-FR" sz="1300" dirty="0" smtClean="0">
                          <a:solidFill>
                            <a:srgbClr val="212121"/>
                          </a:solidFill>
                          <a:effectLst/>
                          <a:latin typeface="+mn-lt"/>
                        </a:rPr>
                        <a:t>Recensement</a:t>
                      </a:r>
                      <a:r>
                        <a:rPr lang="ro-RO" sz="1300" dirty="0" smtClean="0">
                          <a:solidFill>
                            <a:srgbClr val="212121"/>
                          </a:solidFill>
                          <a:effectLst/>
                          <a:latin typeface="+mn-lt"/>
                        </a:rPr>
                        <a:t>,</a:t>
                      </a:r>
                      <a:r>
                        <a:rPr lang="fr-FR" sz="1300" dirty="0" smtClean="0">
                          <a:solidFill>
                            <a:srgbClr val="212121"/>
                          </a:solidFill>
                          <a:effectLst/>
                          <a:latin typeface="+mn-lt"/>
                        </a:rPr>
                        <a:t> 2011</a:t>
                      </a:r>
                      <a:r>
                        <a:rPr lang="ro-RO" sz="1300" dirty="0" smtClean="0">
                          <a:solidFill>
                            <a:srgbClr val="212121"/>
                          </a:solidFill>
                          <a:effectLst/>
                          <a:latin typeface="+mn-lt"/>
                        </a:rPr>
                        <a:t>)</a:t>
                      </a:r>
                      <a:endParaRPr lang="ro-RO" sz="1300" dirty="0">
                        <a:effectLst/>
                        <a:latin typeface="+mn-lt"/>
                      </a:endParaRPr>
                    </a:p>
                  </a:txBody>
                  <a:tcPr marL="15240" marR="15240" marT="15240" marB="15240" anchor="ctr"/>
                </a:tc>
                <a:tc>
                  <a:txBody>
                    <a:bodyPr/>
                    <a:lstStyle/>
                    <a:p>
                      <a:pPr>
                        <a:lnSpc>
                          <a:spcPts val="1320"/>
                        </a:lnSpc>
                        <a:spcAft>
                          <a:spcPts val="600"/>
                        </a:spcAft>
                      </a:pPr>
                      <a:r>
                        <a:rPr lang="ro-RO" sz="1300" dirty="0">
                          <a:effectLst/>
                          <a:latin typeface="+mn-lt"/>
                          <a:ea typeface="Times New Roman"/>
                          <a:cs typeface="Times New Roman"/>
                        </a:rPr>
                        <a:t> </a:t>
                      </a:r>
                      <a:r>
                        <a:rPr lang="ro-RO" sz="1300" dirty="0" smtClean="0">
                          <a:effectLst/>
                          <a:latin typeface="+mn-lt"/>
                          <a:ea typeface="Times New Roman"/>
                          <a:cs typeface="Times New Roman"/>
                        </a:rPr>
                        <a:t>20.121.641 </a:t>
                      </a:r>
                      <a:r>
                        <a:rPr lang="ro-RO" sz="1300" dirty="0">
                          <a:effectLst/>
                          <a:latin typeface="+mn-lt"/>
                          <a:ea typeface="Times New Roman"/>
                          <a:cs typeface="Times New Roman"/>
                        </a:rPr>
                        <a:t>(84,4 loc/km²)</a:t>
                      </a:r>
                    </a:p>
                  </a:txBody>
                  <a:tcPr marL="15875" marR="15875" marT="15875" marB="15875" anchor="ctr"/>
                </a:tc>
              </a:tr>
              <a:tr h="824647">
                <a:tc>
                  <a:txBody>
                    <a:bodyPr/>
                    <a:lstStyle/>
                    <a:p>
                      <a:pPr>
                        <a:lnSpc>
                          <a:spcPct val="115000"/>
                        </a:lnSpc>
                      </a:pPr>
                      <a:r>
                        <a:rPr lang="fr-FR" sz="1300" dirty="0">
                          <a:solidFill>
                            <a:srgbClr val="212121"/>
                          </a:solidFill>
                          <a:effectLst/>
                          <a:latin typeface="+mn-lt"/>
                        </a:rPr>
                        <a:t>Langues officielles</a:t>
                      </a:r>
                      <a:endParaRPr lang="ro-RO" sz="1300" dirty="0">
                        <a:effectLst/>
                        <a:latin typeface="+mn-lt"/>
                      </a:endParaRPr>
                    </a:p>
                  </a:txBody>
                  <a:tcPr marL="15240" marR="15240" marT="15240" marB="15240" anchor="ctr"/>
                </a:tc>
                <a:tc>
                  <a:txBody>
                    <a:bodyPr/>
                    <a:lstStyle/>
                    <a:p>
                      <a:pPr>
                        <a:lnSpc>
                          <a:spcPct val="115000"/>
                        </a:lnSpc>
                      </a:pPr>
                      <a:r>
                        <a:rPr lang="fr-FR" sz="1300" dirty="0">
                          <a:solidFill>
                            <a:srgbClr val="212121"/>
                          </a:solidFill>
                          <a:effectLst/>
                          <a:latin typeface="+mn-lt"/>
                        </a:rPr>
                        <a:t>Le Roumain</a:t>
                      </a:r>
                      <a:endParaRPr lang="ro-RO" sz="1300" dirty="0">
                        <a:effectLst/>
                        <a:latin typeface="+mn-lt"/>
                      </a:endParaRPr>
                    </a:p>
                  </a:txBody>
                  <a:tcPr marL="15875" marR="15875" marT="15875" marB="15875" anchor="ctr"/>
                </a:tc>
              </a:tr>
              <a:tr h="789809">
                <a:tc>
                  <a:txBody>
                    <a:bodyPr/>
                    <a:lstStyle/>
                    <a:p>
                      <a:pPr>
                        <a:lnSpc>
                          <a:spcPct val="115000"/>
                        </a:lnSpc>
                      </a:pPr>
                      <a:r>
                        <a:rPr lang="fr-FR" sz="1300" dirty="0">
                          <a:solidFill>
                            <a:srgbClr val="212121"/>
                          </a:solidFill>
                          <a:effectLst/>
                          <a:latin typeface="+mn-lt"/>
                        </a:rPr>
                        <a:t>Langues régionales / minoritaires</a:t>
                      </a:r>
                      <a:endParaRPr lang="ro-RO" sz="1300" dirty="0">
                        <a:effectLst/>
                        <a:latin typeface="+mn-lt"/>
                      </a:endParaRPr>
                    </a:p>
                  </a:txBody>
                  <a:tcPr marL="15240" marR="15240" marT="15240" marB="15240" anchor="ctr"/>
                </a:tc>
                <a:tc>
                  <a:txBody>
                    <a:bodyPr/>
                    <a:lstStyle/>
                    <a:p>
                      <a:pPr>
                        <a:lnSpc>
                          <a:spcPct val="115000"/>
                        </a:lnSpc>
                      </a:pPr>
                      <a:r>
                        <a:rPr lang="fr-FR" sz="1300" dirty="0">
                          <a:solidFill>
                            <a:srgbClr val="212121"/>
                          </a:solidFill>
                          <a:effectLst/>
                          <a:latin typeface="+mn-lt"/>
                        </a:rPr>
                        <a:t>Hongrois (6,5</a:t>
                      </a:r>
                      <a:r>
                        <a:rPr lang="fr-FR" sz="1300" dirty="0" smtClean="0">
                          <a:solidFill>
                            <a:srgbClr val="212121"/>
                          </a:solidFill>
                          <a:effectLst/>
                          <a:latin typeface="+mn-lt"/>
                        </a:rPr>
                        <a:t>%)</a:t>
                      </a:r>
                      <a:r>
                        <a:rPr lang="ro-RO" sz="1300" dirty="0" smtClean="0">
                          <a:solidFill>
                            <a:srgbClr val="212121"/>
                          </a:solidFill>
                          <a:effectLst/>
                          <a:latin typeface="+mn-lt"/>
                        </a:rPr>
                        <a:t/>
                      </a:r>
                      <a:br>
                        <a:rPr lang="ro-RO" sz="1300" dirty="0" smtClean="0">
                          <a:solidFill>
                            <a:srgbClr val="212121"/>
                          </a:solidFill>
                          <a:effectLst/>
                          <a:latin typeface="+mn-lt"/>
                        </a:rPr>
                      </a:br>
                      <a:r>
                        <a:rPr lang="fr-FR" sz="1300" dirty="0" smtClean="0">
                          <a:solidFill>
                            <a:srgbClr val="212121"/>
                          </a:solidFill>
                          <a:effectLst/>
                          <a:latin typeface="+mn-lt"/>
                        </a:rPr>
                        <a:t>Romani </a:t>
                      </a:r>
                      <a:r>
                        <a:rPr lang="fr-FR" sz="1300" dirty="0">
                          <a:solidFill>
                            <a:srgbClr val="212121"/>
                          </a:solidFill>
                          <a:effectLst/>
                          <a:latin typeface="+mn-lt"/>
                        </a:rPr>
                        <a:t>(1,1%)</a:t>
                      </a:r>
                      <a:endParaRPr lang="ro-RO" sz="1300" dirty="0">
                        <a:effectLst/>
                        <a:latin typeface="+mn-lt"/>
                      </a:endParaRPr>
                    </a:p>
                  </a:txBody>
                  <a:tcPr marL="15875" marR="15875" marT="15875" marB="15875" anchor="ctr"/>
                </a:tc>
              </a:tr>
              <a:tr h="1273274">
                <a:tc>
                  <a:txBody>
                    <a:bodyPr/>
                    <a:lstStyle/>
                    <a:p>
                      <a:pPr>
                        <a:lnSpc>
                          <a:spcPct val="115000"/>
                        </a:lnSpc>
                      </a:pPr>
                      <a:r>
                        <a:rPr lang="fr-FR" sz="1300" dirty="0">
                          <a:solidFill>
                            <a:srgbClr val="212121"/>
                          </a:solidFill>
                          <a:effectLst/>
                          <a:latin typeface="+mn-lt"/>
                        </a:rPr>
                        <a:t>Groupes ethniques</a:t>
                      </a:r>
                      <a:endParaRPr lang="ro-RO" sz="1300" dirty="0">
                        <a:effectLst/>
                        <a:latin typeface="+mn-lt"/>
                      </a:endParaRPr>
                    </a:p>
                  </a:txBody>
                  <a:tcPr marL="15240" marR="15240" marT="15240" marB="15240" anchor="ctr"/>
                </a:tc>
                <a:tc>
                  <a:txBody>
                    <a:bodyPr/>
                    <a:lstStyle/>
                    <a:p>
                      <a:pPr>
                        <a:lnSpc>
                          <a:spcPct val="115000"/>
                        </a:lnSpc>
                      </a:pPr>
                      <a:r>
                        <a:rPr lang="fr-FR" sz="1300" dirty="0">
                          <a:solidFill>
                            <a:srgbClr val="212121"/>
                          </a:solidFill>
                          <a:effectLst/>
                          <a:latin typeface="+mn-lt"/>
                        </a:rPr>
                        <a:t>88,9% de </a:t>
                      </a:r>
                      <a:r>
                        <a:rPr lang="fr-FR" sz="1300" dirty="0" smtClean="0">
                          <a:solidFill>
                            <a:srgbClr val="212121"/>
                          </a:solidFill>
                          <a:effectLst/>
                          <a:latin typeface="+mn-lt"/>
                        </a:rPr>
                        <a:t>Roumains</a:t>
                      </a:r>
                      <a:r>
                        <a:rPr lang="ro-RO" sz="1300" dirty="0" smtClean="0">
                          <a:solidFill>
                            <a:srgbClr val="212121"/>
                          </a:solidFill>
                          <a:effectLst/>
                          <a:latin typeface="+mn-lt"/>
                        </a:rPr>
                        <a:t/>
                      </a:r>
                      <a:br>
                        <a:rPr lang="ro-RO" sz="1300" dirty="0" smtClean="0">
                          <a:solidFill>
                            <a:srgbClr val="212121"/>
                          </a:solidFill>
                          <a:effectLst/>
                          <a:latin typeface="+mn-lt"/>
                        </a:rPr>
                      </a:br>
                      <a:r>
                        <a:rPr lang="fr-FR" sz="1300" dirty="0" smtClean="0">
                          <a:solidFill>
                            <a:srgbClr val="212121"/>
                          </a:solidFill>
                          <a:effectLst/>
                          <a:latin typeface="+mn-lt"/>
                        </a:rPr>
                        <a:t>6,5</a:t>
                      </a:r>
                      <a:r>
                        <a:rPr lang="fr-FR" sz="1300" dirty="0">
                          <a:solidFill>
                            <a:srgbClr val="212121"/>
                          </a:solidFill>
                          <a:effectLst/>
                          <a:latin typeface="+mn-lt"/>
                        </a:rPr>
                        <a:t>% de </a:t>
                      </a:r>
                      <a:r>
                        <a:rPr lang="fr-FR" sz="1300" dirty="0" smtClean="0">
                          <a:solidFill>
                            <a:srgbClr val="212121"/>
                          </a:solidFill>
                          <a:effectLst/>
                          <a:latin typeface="+mn-lt"/>
                        </a:rPr>
                        <a:t>Hongrois</a:t>
                      </a:r>
                      <a:r>
                        <a:rPr lang="ro-RO" sz="1300" dirty="0" smtClean="0">
                          <a:solidFill>
                            <a:srgbClr val="212121"/>
                          </a:solidFill>
                          <a:effectLst/>
                          <a:latin typeface="+mn-lt"/>
                        </a:rPr>
                        <a:t/>
                      </a:r>
                      <a:br>
                        <a:rPr lang="ro-RO" sz="1300" dirty="0" smtClean="0">
                          <a:solidFill>
                            <a:srgbClr val="212121"/>
                          </a:solidFill>
                          <a:effectLst/>
                          <a:latin typeface="+mn-lt"/>
                        </a:rPr>
                      </a:br>
                      <a:r>
                        <a:rPr lang="fr-FR" sz="1300" dirty="0" smtClean="0">
                          <a:solidFill>
                            <a:srgbClr val="212121"/>
                          </a:solidFill>
                          <a:effectLst/>
                          <a:latin typeface="+mn-lt"/>
                        </a:rPr>
                        <a:t>3,3</a:t>
                      </a:r>
                      <a:r>
                        <a:rPr lang="fr-FR" sz="1300" dirty="0">
                          <a:solidFill>
                            <a:srgbClr val="212121"/>
                          </a:solidFill>
                          <a:effectLst/>
                          <a:latin typeface="+mn-lt"/>
                        </a:rPr>
                        <a:t>% de </a:t>
                      </a:r>
                      <a:r>
                        <a:rPr lang="fr-FR" sz="1300" dirty="0" smtClean="0">
                          <a:solidFill>
                            <a:srgbClr val="212121"/>
                          </a:solidFill>
                          <a:effectLst/>
                          <a:latin typeface="+mn-lt"/>
                        </a:rPr>
                        <a:t>Roma</a:t>
                      </a:r>
                      <a:r>
                        <a:rPr lang="ro-RO" sz="1300" dirty="0" smtClean="0">
                          <a:solidFill>
                            <a:srgbClr val="212121"/>
                          </a:solidFill>
                          <a:effectLst/>
                          <a:latin typeface="+mn-lt"/>
                        </a:rPr>
                        <a:t/>
                      </a:r>
                      <a:br>
                        <a:rPr lang="ro-RO" sz="1300" dirty="0" smtClean="0">
                          <a:solidFill>
                            <a:srgbClr val="212121"/>
                          </a:solidFill>
                          <a:effectLst/>
                          <a:latin typeface="+mn-lt"/>
                        </a:rPr>
                      </a:br>
                      <a:r>
                        <a:rPr lang="fr-FR" sz="1300" dirty="0" smtClean="0">
                          <a:solidFill>
                            <a:srgbClr val="212121"/>
                          </a:solidFill>
                          <a:effectLst/>
                          <a:latin typeface="+mn-lt"/>
                        </a:rPr>
                        <a:t>1,3</a:t>
                      </a:r>
                      <a:r>
                        <a:rPr lang="fr-FR" sz="1300" dirty="0">
                          <a:solidFill>
                            <a:srgbClr val="212121"/>
                          </a:solidFill>
                          <a:effectLst/>
                          <a:latin typeface="+mn-lt"/>
                        </a:rPr>
                        <a:t>% autres minorités ethniques</a:t>
                      </a:r>
                      <a:endParaRPr lang="ro-RO" sz="1300" dirty="0">
                        <a:effectLst/>
                        <a:latin typeface="+mn-lt"/>
                      </a:endParaRPr>
                    </a:p>
                  </a:txBody>
                  <a:tcPr marL="15875" marR="15875" marT="15875" marB="15875" anchor="ct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105951665"/>
              </p:ext>
            </p:extLst>
          </p:nvPr>
        </p:nvGraphicFramePr>
        <p:xfrm>
          <a:off x="7237412" y="381000"/>
          <a:ext cx="2667001" cy="4570982"/>
        </p:xfrm>
        <a:graphic>
          <a:graphicData uri="http://schemas.openxmlformats.org/drawingml/2006/table">
            <a:tbl>
              <a:tblPr firstRow="1" bandRow="1">
                <a:tableStyleId>{69012ECD-51FC-41F1-AA8D-1B2483CD663E}</a:tableStyleId>
              </a:tblPr>
              <a:tblGrid>
                <a:gridCol w="722313"/>
                <a:gridCol w="1944688"/>
              </a:tblGrid>
              <a:tr h="762000">
                <a:tc gridSpan="2">
                  <a:txBody>
                    <a:bodyPr/>
                    <a:lstStyle/>
                    <a:p>
                      <a:r>
                        <a:rPr lang="fr-FR" sz="1800" b="1" i="0" kern="1200" noProof="0" dirty="0" smtClean="0">
                          <a:solidFill>
                            <a:schemeClr val="bg1"/>
                          </a:solidFill>
                          <a:effectLst/>
                          <a:latin typeface="+mn-lt"/>
                          <a:ea typeface="+mn-ea"/>
                          <a:cs typeface="+mn-cs"/>
                        </a:rPr>
                        <a:t>Administration</a:t>
                      </a:r>
                      <a:endParaRPr lang="fr-FR" noProof="0" dirty="0"/>
                    </a:p>
                  </a:txBody>
                  <a:tcPr anchor="ctr"/>
                </a:tc>
                <a:tc hMerge="1">
                  <a:txBody>
                    <a:bodyPr/>
                    <a:lstStyle/>
                    <a:p>
                      <a:endParaRPr lang="fr-FR" dirty="0"/>
                    </a:p>
                  </a:txBody>
                  <a:tcPr/>
                </a:tc>
              </a:tr>
              <a:tr h="1431853">
                <a:tc>
                  <a:txBody>
                    <a:bodyPr/>
                    <a:lstStyle/>
                    <a:p>
                      <a:pPr>
                        <a:lnSpc>
                          <a:spcPct val="115000"/>
                        </a:lnSpc>
                      </a:pPr>
                      <a:r>
                        <a:rPr lang="fr-FR" sz="1300" noProof="0" smtClean="0">
                          <a:solidFill>
                            <a:srgbClr val="212121"/>
                          </a:solidFill>
                          <a:effectLst/>
                          <a:latin typeface="+mn-lt"/>
                        </a:rPr>
                        <a:t>Système politique</a:t>
                      </a:r>
                      <a:endParaRPr lang="fr-FR" sz="1300" noProof="0">
                        <a:effectLst/>
                        <a:latin typeface="+mn-lt"/>
                      </a:endParaRPr>
                    </a:p>
                  </a:txBody>
                  <a:tcPr marL="15240" marR="15240" marT="15240" marB="15240" anchor="ctr"/>
                </a:tc>
                <a:tc>
                  <a:txBody>
                    <a:bodyPr/>
                    <a:lstStyle/>
                    <a:p>
                      <a:pPr>
                        <a:lnSpc>
                          <a:spcPts val="1320"/>
                        </a:lnSpc>
                        <a:spcAft>
                          <a:spcPts val="600"/>
                        </a:spcAft>
                      </a:pPr>
                      <a:r>
                        <a:rPr lang="fr-FR" sz="1300" noProof="0" dirty="0" smtClean="0">
                          <a:solidFill>
                            <a:srgbClr val="212121"/>
                          </a:solidFill>
                          <a:effectLst/>
                          <a:latin typeface="+mn-lt"/>
                          <a:ea typeface="Times New Roman"/>
                          <a:cs typeface="Times New Roman"/>
                        </a:rPr>
                        <a:t>La république semi-présidentielle:</a:t>
                      </a:r>
                      <a:endParaRPr lang="fr-FR" sz="1300" noProof="0" dirty="0" smtClean="0">
                        <a:effectLst/>
                        <a:latin typeface="+mn-lt"/>
                        <a:ea typeface="Times New Roman"/>
                        <a:cs typeface="Times New Roman"/>
                      </a:endParaRPr>
                    </a:p>
                    <a:p>
                      <a:pPr marL="177800" indent="-177800">
                        <a:lnSpc>
                          <a:spcPts val="1320"/>
                        </a:lnSpc>
                        <a:spcAft>
                          <a:spcPts val="600"/>
                        </a:spcAft>
                        <a:buFont typeface="Arial" pitchFamily="34" charset="0"/>
                        <a:buChar char="•"/>
                      </a:pPr>
                      <a:r>
                        <a:rPr lang="fr-FR" sz="1300" noProof="0" dirty="0" smtClean="0">
                          <a:solidFill>
                            <a:srgbClr val="212121"/>
                          </a:solidFill>
                          <a:effectLst/>
                          <a:latin typeface="+mn-lt"/>
                          <a:ea typeface="Times New Roman"/>
                          <a:cs typeface="Times New Roman"/>
                        </a:rPr>
                        <a:t>Président</a:t>
                      </a:r>
                      <a:endParaRPr lang="fr-FR" sz="1300" noProof="0" dirty="0" smtClean="0">
                        <a:effectLst/>
                        <a:latin typeface="+mn-lt"/>
                        <a:ea typeface="Times New Roman"/>
                        <a:cs typeface="Times New Roman"/>
                      </a:endParaRPr>
                    </a:p>
                    <a:p>
                      <a:pPr marL="177800" indent="-177800">
                        <a:lnSpc>
                          <a:spcPts val="1320"/>
                        </a:lnSpc>
                        <a:spcAft>
                          <a:spcPts val="600"/>
                        </a:spcAft>
                        <a:buFont typeface="Arial" pitchFamily="34" charset="0"/>
                        <a:buChar char="•"/>
                      </a:pPr>
                      <a:r>
                        <a:rPr lang="fr-FR" sz="1300" noProof="0" dirty="0" smtClean="0">
                          <a:solidFill>
                            <a:srgbClr val="212121"/>
                          </a:solidFill>
                          <a:effectLst/>
                          <a:latin typeface="+mn-lt"/>
                          <a:ea typeface="Times New Roman"/>
                          <a:cs typeface="Times New Roman"/>
                        </a:rPr>
                        <a:t>Gouvernement</a:t>
                      </a:r>
                      <a:endParaRPr lang="fr-FR" sz="1300" noProof="0" dirty="0">
                        <a:effectLst/>
                        <a:latin typeface="+mn-lt"/>
                        <a:ea typeface="Times New Roman"/>
                        <a:cs typeface="Times New Roman"/>
                      </a:endParaRPr>
                    </a:p>
                  </a:txBody>
                  <a:tcPr marL="15875" marR="15875" marT="15875" marB="15875" anchor="ctr"/>
                </a:tc>
              </a:tr>
              <a:tr h="1214213">
                <a:tc>
                  <a:txBody>
                    <a:bodyPr/>
                    <a:lstStyle/>
                    <a:p>
                      <a:pPr>
                        <a:lnSpc>
                          <a:spcPct val="115000"/>
                        </a:lnSpc>
                      </a:pPr>
                      <a:r>
                        <a:rPr lang="fr-FR" sz="1300" noProof="0" smtClean="0">
                          <a:solidFill>
                            <a:srgbClr val="212121"/>
                          </a:solidFill>
                          <a:effectLst/>
                          <a:latin typeface="+mn-lt"/>
                        </a:rPr>
                        <a:t>Législatif</a:t>
                      </a:r>
                      <a:endParaRPr lang="fr-FR" sz="1300" noProof="0">
                        <a:effectLst/>
                        <a:latin typeface="+mn-lt"/>
                      </a:endParaRPr>
                    </a:p>
                  </a:txBody>
                  <a:tcPr marL="15240" marR="15240" marT="15240" marB="15240" anchor="ctr"/>
                </a:tc>
                <a:tc>
                  <a:txBody>
                    <a:bodyPr/>
                    <a:lstStyle/>
                    <a:p>
                      <a:pPr>
                        <a:lnSpc>
                          <a:spcPts val="1320"/>
                        </a:lnSpc>
                        <a:spcAft>
                          <a:spcPts val="600"/>
                        </a:spcAft>
                      </a:pPr>
                      <a:r>
                        <a:rPr lang="fr-FR" sz="1300" noProof="0" smtClean="0">
                          <a:solidFill>
                            <a:srgbClr val="212121"/>
                          </a:solidFill>
                          <a:effectLst/>
                          <a:latin typeface="+mn-lt"/>
                          <a:ea typeface="Times New Roman"/>
                          <a:cs typeface="Times New Roman"/>
                        </a:rPr>
                        <a:t>Chambre parlementaire: </a:t>
                      </a:r>
                      <a:endParaRPr lang="fr-FR" sz="1300" noProof="0" smtClean="0">
                        <a:effectLst/>
                        <a:latin typeface="+mn-lt"/>
                        <a:ea typeface="Times New Roman"/>
                        <a:cs typeface="Times New Roman"/>
                      </a:endParaRPr>
                    </a:p>
                    <a:p>
                      <a:pPr marL="177800" indent="-177800">
                        <a:lnSpc>
                          <a:spcPts val="1320"/>
                        </a:lnSpc>
                        <a:spcAft>
                          <a:spcPts val="600"/>
                        </a:spcAft>
                        <a:buFont typeface="Arial" pitchFamily="34" charset="0"/>
                        <a:buChar char="•"/>
                      </a:pPr>
                      <a:r>
                        <a:rPr lang="fr-FR" sz="1300" noProof="0" smtClean="0">
                          <a:solidFill>
                            <a:srgbClr val="212121"/>
                          </a:solidFill>
                          <a:effectLst/>
                          <a:latin typeface="+mn-lt"/>
                          <a:ea typeface="Times New Roman"/>
                          <a:cs typeface="Times New Roman"/>
                        </a:rPr>
                        <a:t>Sénat, </a:t>
                      </a:r>
                      <a:endParaRPr lang="fr-FR" sz="1300" noProof="0" smtClean="0">
                        <a:effectLst/>
                        <a:latin typeface="+mn-lt"/>
                        <a:ea typeface="Times New Roman"/>
                        <a:cs typeface="Times New Roman"/>
                      </a:endParaRPr>
                    </a:p>
                    <a:p>
                      <a:pPr marL="177800" indent="-177800">
                        <a:lnSpc>
                          <a:spcPts val="1320"/>
                        </a:lnSpc>
                        <a:spcAft>
                          <a:spcPts val="600"/>
                        </a:spcAft>
                        <a:buFont typeface="Arial" pitchFamily="34" charset="0"/>
                        <a:buChar char="•"/>
                      </a:pPr>
                      <a:r>
                        <a:rPr lang="fr-FR" sz="1300" noProof="0" smtClean="0">
                          <a:solidFill>
                            <a:srgbClr val="212121"/>
                          </a:solidFill>
                          <a:effectLst/>
                          <a:latin typeface="+mn-lt"/>
                          <a:ea typeface="Times New Roman"/>
                          <a:cs typeface="Times New Roman"/>
                        </a:rPr>
                        <a:t>Chambre des députés</a:t>
                      </a:r>
                      <a:endParaRPr lang="fr-FR" sz="1300" noProof="0">
                        <a:effectLst/>
                        <a:latin typeface="+mn-lt"/>
                        <a:ea typeface="Times New Roman"/>
                        <a:cs typeface="Times New Roman"/>
                      </a:endParaRPr>
                    </a:p>
                  </a:txBody>
                  <a:tcPr marL="15875" marR="15875" marT="15875" marB="15875" anchor="ctr"/>
                </a:tc>
              </a:tr>
              <a:tr h="1162916">
                <a:tc>
                  <a:txBody>
                    <a:bodyPr/>
                    <a:lstStyle/>
                    <a:p>
                      <a:pPr>
                        <a:lnSpc>
                          <a:spcPct val="115000"/>
                        </a:lnSpc>
                      </a:pPr>
                      <a:r>
                        <a:rPr lang="fr-FR" sz="1300" noProof="0" smtClean="0">
                          <a:solidFill>
                            <a:srgbClr val="212121"/>
                          </a:solidFill>
                          <a:effectLst/>
                          <a:latin typeface="+mn-lt"/>
                        </a:rPr>
                        <a:t>Capital</a:t>
                      </a:r>
                      <a:endParaRPr lang="fr-FR" sz="1300" noProof="0">
                        <a:effectLst/>
                        <a:latin typeface="+mn-lt"/>
                      </a:endParaRPr>
                    </a:p>
                  </a:txBody>
                  <a:tcPr marL="15240" marR="15240" marT="15240" marB="15240" anchor="ctr"/>
                </a:tc>
                <a:tc>
                  <a:txBody>
                    <a:bodyPr/>
                    <a:lstStyle/>
                    <a:p>
                      <a:pPr marL="177800" indent="-177800">
                        <a:lnSpc>
                          <a:spcPts val="1320"/>
                        </a:lnSpc>
                        <a:spcAft>
                          <a:spcPts val="600"/>
                        </a:spcAft>
                        <a:buFont typeface="Arial" pitchFamily="34" charset="0"/>
                        <a:buChar char="•"/>
                      </a:pPr>
                      <a:r>
                        <a:rPr lang="fr-FR" sz="1300" noProof="0" dirty="0" smtClean="0">
                          <a:effectLst/>
                          <a:latin typeface="+mn-lt"/>
                          <a:ea typeface="Times New Roman"/>
                          <a:cs typeface="Times New Roman"/>
                        </a:rPr>
                        <a:t> </a:t>
                      </a:r>
                      <a:r>
                        <a:rPr lang="fr-FR" sz="1300" u="none" strike="noStrike" noProof="0" dirty="0" smtClean="0">
                          <a:effectLst/>
                          <a:latin typeface="+mn-lt"/>
                          <a:ea typeface="Times New Roman"/>
                          <a:cs typeface="Times New Roman"/>
                        </a:rPr>
                        <a:t>Bucarest</a:t>
                      </a:r>
                      <a:endParaRPr lang="fr-FR" sz="1300" noProof="0" dirty="0">
                        <a:effectLst/>
                        <a:latin typeface="+mn-lt"/>
                        <a:ea typeface="Times New Roman"/>
                        <a:cs typeface="Times New Roman"/>
                      </a:endParaRPr>
                    </a:p>
                  </a:txBody>
                  <a:tcPr marL="15875" marR="15875" marT="15875" marB="15875" anchor="ctr"/>
                </a:tc>
              </a:tr>
            </a:tbl>
          </a:graphicData>
        </a:graphic>
      </p:graphicFrame>
      <p:graphicFrame>
        <p:nvGraphicFramePr>
          <p:cNvPr id="12" name="Content Placeholder 6"/>
          <p:cNvGraphicFramePr>
            <a:graphicFrameLocks noGrp="1"/>
          </p:cNvGraphicFramePr>
          <p:nvPr>
            <p:ph sz="half" idx="2"/>
            <p:extLst>
              <p:ext uri="{D42A27DB-BD31-4B8C-83A1-F6EECF244321}">
                <p14:modId xmlns:p14="http://schemas.microsoft.com/office/powerpoint/2010/main" val="2098309404"/>
              </p:ext>
            </p:extLst>
          </p:nvPr>
        </p:nvGraphicFramePr>
        <p:xfrm>
          <a:off x="10056812" y="381000"/>
          <a:ext cx="1905000" cy="4397878"/>
        </p:xfrm>
        <a:graphic>
          <a:graphicData uri="http://schemas.openxmlformats.org/drawingml/2006/table">
            <a:tbl>
              <a:tblPr firstRow="1" bandRow="1">
                <a:tableStyleId>{69012ECD-51FC-41F1-AA8D-1B2483CD663E}</a:tableStyleId>
              </a:tblPr>
              <a:tblGrid>
                <a:gridCol w="1905000"/>
              </a:tblGrid>
              <a:tr h="762000">
                <a:tc>
                  <a:txBody>
                    <a:bodyPr/>
                    <a:lstStyle/>
                    <a:p>
                      <a:r>
                        <a:rPr lang="fr-FR" sz="1800" b="1" kern="1200" dirty="0" smtClean="0">
                          <a:solidFill>
                            <a:schemeClr val="bg1"/>
                          </a:solidFill>
                          <a:effectLst/>
                          <a:latin typeface="+mn-lt"/>
                          <a:ea typeface="+mn-ea"/>
                          <a:cs typeface="+mn-cs"/>
                        </a:rPr>
                        <a:t>Étymologie</a:t>
                      </a:r>
                      <a:endParaRPr lang="fr-FR" noProof="0" dirty="0"/>
                    </a:p>
                  </a:txBody>
                  <a:tcPr anchor="ctr"/>
                </a:tc>
              </a:tr>
              <a:tr h="3635878">
                <a:tc>
                  <a:txBody>
                    <a:bodyPr/>
                    <a:lstStyle/>
                    <a:p>
                      <a:pPr>
                        <a:lnSpc>
                          <a:spcPct val="115000"/>
                        </a:lnSpc>
                      </a:pPr>
                      <a:r>
                        <a:rPr lang="fr-FR" sz="1800" kern="1200" noProof="0" dirty="0" smtClean="0">
                          <a:solidFill>
                            <a:schemeClr val="tx1"/>
                          </a:solidFill>
                          <a:effectLst/>
                          <a:latin typeface="+mn-lt"/>
                          <a:ea typeface="+mn-ea"/>
                          <a:cs typeface="+mn-cs"/>
                        </a:rPr>
                        <a:t>Le nom « </a:t>
                      </a:r>
                      <a:r>
                        <a:rPr lang="fr-FR" sz="1800" i="1" kern="1200" noProof="0" dirty="0" smtClean="0">
                          <a:solidFill>
                            <a:schemeClr val="tx1"/>
                          </a:solidFill>
                          <a:effectLst/>
                          <a:latin typeface="+mn-lt"/>
                          <a:ea typeface="+mn-ea"/>
                          <a:cs typeface="+mn-cs"/>
                        </a:rPr>
                        <a:t>Roumanie</a:t>
                      </a:r>
                      <a:r>
                        <a:rPr lang="fr-FR" sz="1800" kern="1200" noProof="0" dirty="0" smtClean="0">
                          <a:solidFill>
                            <a:schemeClr val="tx1"/>
                          </a:solidFill>
                          <a:effectLst/>
                          <a:latin typeface="+mn-lt"/>
                          <a:ea typeface="+mn-ea"/>
                          <a:cs typeface="+mn-cs"/>
                        </a:rPr>
                        <a:t> » vient du « </a:t>
                      </a:r>
                      <a:r>
                        <a:rPr lang="fr-FR" sz="1800" i="1" kern="1200" noProof="0" dirty="0" smtClean="0">
                          <a:solidFill>
                            <a:schemeClr val="tx1"/>
                          </a:solidFill>
                          <a:effectLst/>
                          <a:latin typeface="+mn-lt"/>
                          <a:ea typeface="+mn-ea"/>
                          <a:cs typeface="+mn-cs"/>
                        </a:rPr>
                        <a:t>roumain</a:t>
                      </a:r>
                      <a:r>
                        <a:rPr lang="fr-FR" sz="1800" kern="1200" noProof="0" dirty="0" smtClean="0">
                          <a:solidFill>
                            <a:schemeClr val="tx1"/>
                          </a:solidFill>
                          <a:effectLst/>
                          <a:latin typeface="+mn-lt"/>
                          <a:ea typeface="+mn-ea"/>
                          <a:cs typeface="+mn-cs"/>
                        </a:rPr>
                        <a:t> », un mot dérivé du latin </a:t>
                      </a:r>
                      <a:r>
                        <a:rPr lang="fr-FR" sz="1800" i="1" kern="1200" noProof="0" dirty="0" err="1" smtClean="0">
                          <a:solidFill>
                            <a:schemeClr val="tx1"/>
                          </a:solidFill>
                          <a:effectLst/>
                          <a:latin typeface="+mn-lt"/>
                          <a:ea typeface="+mn-ea"/>
                          <a:cs typeface="+mn-cs"/>
                        </a:rPr>
                        <a:t>romanus</a:t>
                      </a:r>
                      <a:r>
                        <a:rPr lang="fr-FR" sz="1800" kern="1200" noProof="0" dirty="0" smtClean="0">
                          <a:solidFill>
                            <a:schemeClr val="tx1"/>
                          </a:solidFill>
                          <a:effectLst/>
                          <a:latin typeface="+mn-lt"/>
                          <a:ea typeface="+mn-ea"/>
                          <a:cs typeface="+mn-cs"/>
                        </a:rPr>
                        <a:t> qui signifie citoyen de Rome.</a:t>
                      </a:r>
                      <a:endParaRPr lang="fr-FR" sz="1400" noProof="0" dirty="0">
                        <a:effectLst/>
                        <a:latin typeface="+mn-lt"/>
                      </a:endParaRPr>
                    </a:p>
                  </a:txBody>
                  <a:tcPr marL="15240" marR="15240" marT="15240" marB="15240" anchor="ctr"/>
                </a:tc>
              </a:tr>
            </a:tbl>
          </a:graphicData>
        </a:graphic>
      </p:graphicFrame>
    </p:spTree>
    <p:extLst>
      <p:ext uri="{BB962C8B-B14F-4D97-AF65-F5344CB8AC3E}">
        <p14:creationId xmlns:p14="http://schemas.microsoft.com/office/powerpoint/2010/main" val="2207639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Repères historiques, Étymologie</a:t>
            </a:r>
            <a:endParaRPr lang="fr-FR" dirty="0"/>
          </a:p>
        </p:txBody>
      </p:sp>
      <p:graphicFrame>
        <p:nvGraphicFramePr>
          <p:cNvPr id="7" name="Content Placeholder 6"/>
          <p:cNvGraphicFramePr>
            <a:graphicFrameLocks noGrp="1"/>
          </p:cNvGraphicFramePr>
          <p:nvPr>
            <p:ph sz="half" idx="2"/>
            <p:extLst>
              <p:ext uri="{D42A27DB-BD31-4B8C-83A1-F6EECF244321}">
                <p14:modId xmlns:p14="http://schemas.microsoft.com/office/powerpoint/2010/main" val="3863635860"/>
              </p:ext>
            </p:extLst>
          </p:nvPr>
        </p:nvGraphicFramePr>
        <p:xfrm>
          <a:off x="1293813" y="381001"/>
          <a:ext cx="4495799" cy="4571996"/>
        </p:xfrm>
        <a:graphic>
          <a:graphicData uri="http://schemas.openxmlformats.org/drawingml/2006/table">
            <a:tbl>
              <a:tblPr firstRow="1" bandRow="1">
                <a:tableStyleId>{69012ECD-51FC-41F1-AA8D-1B2483CD663E}</a:tableStyleId>
              </a:tblPr>
              <a:tblGrid>
                <a:gridCol w="4495799"/>
              </a:tblGrid>
              <a:tr h="1001384">
                <a:tc>
                  <a:txBody>
                    <a:bodyPr/>
                    <a:lstStyle/>
                    <a:p>
                      <a:r>
                        <a:rPr lang="fr-FR" sz="1400" b="1" i="0" kern="1200" noProof="0" dirty="0" smtClean="0">
                          <a:solidFill>
                            <a:schemeClr val="bg1"/>
                          </a:solidFill>
                          <a:effectLst/>
                          <a:latin typeface="+mn-lt"/>
                          <a:ea typeface="+mn-ea"/>
                          <a:cs typeface="+mn-cs"/>
                        </a:rPr>
                        <a:t>Histoire</a:t>
                      </a:r>
                      <a:endParaRPr lang="fr-FR" sz="1400" noProof="0" dirty="0"/>
                    </a:p>
                  </a:txBody>
                  <a:tcPr anchor="ctr"/>
                </a:tc>
              </a:tr>
              <a:tr h="595102">
                <a:tc>
                  <a:txBody>
                    <a:bodyPr/>
                    <a:lstStyle/>
                    <a:p>
                      <a:pPr>
                        <a:lnSpc>
                          <a:spcPct val="115000"/>
                        </a:lnSpc>
                      </a:pPr>
                      <a:r>
                        <a:rPr lang="fr-FR" sz="1400" kern="1200" noProof="0" dirty="0" smtClean="0">
                          <a:solidFill>
                            <a:schemeClr val="tx1"/>
                          </a:solidFill>
                          <a:effectLst/>
                          <a:latin typeface="+mn-lt"/>
                          <a:ea typeface="+mn-ea"/>
                          <a:cs typeface="+mn-cs"/>
                        </a:rPr>
                        <a:t>le premier récit de la </a:t>
                      </a:r>
                      <a:r>
                        <a:rPr lang="fr-FR" sz="1400" kern="1200" noProof="0" dirty="0" err="1" smtClean="0">
                          <a:solidFill>
                            <a:schemeClr val="tx1"/>
                          </a:solidFill>
                          <a:effectLst/>
                          <a:latin typeface="+mn-lt"/>
                          <a:ea typeface="+mn-ea"/>
                          <a:cs typeface="+mn-cs"/>
                        </a:rPr>
                        <a:t>Getae</a:t>
                      </a:r>
                      <a:r>
                        <a:rPr lang="fr-FR" sz="1400" kern="1200" noProof="0" dirty="0" smtClean="0">
                          <a:solidFill>
                            <a:schemeClr val="tx1"/>
                          </a:solidFill>
                          <a:effectLst/>
                          <a:latin typeface="+mn-lt"/>
                          <a:ea typeface="+mn-ea"/>
                          <a:cs typeface="+mn-cs"/>
                        </a:rPr>
                        <a:t> appartient à l'historien grec Hérodote (484 av. J.-C. - environ 425 av. J.-C.);</a:t>
                      </a:r>
                      <a:endParaRPr lang="fr-FR" sz="1400" noProof="0" dirty="0">
                        <a:effectLst/>
                        <a:latin typeface="+mn-lt"/>
                      </a:endParaRPr>
                    </a:p>
                  </a:txBody>
                  <a:tcPr marL="15240" marR="15240" marT="15240" marB="15240" anchor="ctr"/>
                </a:tc>
              </a:tr>
              <a:tr h="595102">
                <a:tc>
                  <a:txBody>
                    <a:bodyPr/>
                    <a:lstStyle/>
                    <a:p>
                      <a:pPr>
                        <a:lnSpc>
                          <a:spcPct val="115000"/>
                        </a:lnSpc>
                      </a:pPr>
                      <a:r>
                        <a:rPr lang="fr-FR" sz="1400" kern="1200" noProof="0" dirty="0" smtClean="0">
                          <a:solidFill>
                            <a:schemeClr val="tx1"/>
                          </a:solidFill>
                          <a:effectLst/>
                          <a:latin typeface="+mn-lt"/>
                          <a:ea typeface="+mn-ea"/>
                          <a:cs typeface="+mn-cs"/>
                        </a:rPr>
                        <a:t>Dacia (82 av. J.-C. - 106 h HR) - État de </a:t>
                      </a:r>
                      <a:r>
                        <a:rPr lang="fr-FR" sz="1400" kern="1200" noProof="0" dirty="0" err="1" smtClean="0">
                          <a:solidFill>
                            <a:schemeClr val="tx1"/>
                          </a:solidFill>
                          <a:effectLst/>
                          <a:latin typeface="+mn-lt"/>
                          <a:ea typeface="+mn-ea"/>
                          <a:cs typeface="+mn-cs"/>
                        </a:rPr>
                        <a:t>Geto</a:t>
                      </a:r>
                      <a:r>
                        <a:rPr lang="fr-FR" sz="1400" kern="1200" noProof="0" dirty="0" smtClean="0">
                          <a:solidFill>
                            <a:schemeClr val="tx1"/>
                          </a:solidFill>
                          <a:effectLst/>
                          <a:latin typeface="+mn-lt"/>
                          <a:ea typeface="+mn-ea"/>
                          <a:cs typeface="+mn-cs"/>
                        </a:rPr>
                        <a:t>-Dace;</a:t>
                      </a:r>
                      <a:endParaRPr lang="fr-FR" sz="1400" noProof="0" dirty="0">
                        <a:effectLst/>
                        <a:latin typeface="+mn-lt"/>
                      </a:endParaRPr>
                    </a:p>
                  </a:txBody>
                  <a:tcPr marL="15240" marR="15240" marT="15240" marB="15240" anchor="ctr"/>
                </a:tc>
              </a:tr>
              <a:tr h="595102">
                <a:tc>
                  <a:txBody>
                    <a:bodyPr/>
                    <a:lstStyle/>
                    <a:p>
                      <a:pPr>
                        <a:lnSpc>
                          <a:spcPct val="115000"/>
                        </a:lnSpc>
                      </a:pPr>
                      <a:r>
                        <a:rPr lang="fr-FR" sz="1400" kern="1200" noProof="0" dirty="0" smtClean="0">
                          <a:solidFill>
                            <a:schemeClr val="tx1"/>
                          </a:solidFill>
                          <a:effectLst/>
                          <a:latin typeface="+mn-lt"/>
                          <a:ea typeface="+mn-ea"/>
                          <a:cs typeface="+mn-cs"/>
                        </a:rPr>
                        <a:t>Dacia Felix (106 h HR - 275 h HR); Province romaine: ancêtres daces-roumains du peuple roumain;</a:t>
                      </a:r>
                    </a:p>
                  </a:txBody>
                  <a:tcPr marL="15240" marR="15240" marT="15240" marB="15240" anchor="ctr"/>
                </a:tc>
              </a:tr>
              <a:tr h="595102">
                <a:tc>
                  <a:txBody>
                    <a:bodyPr/>
                    <a:lstStyle/>
                    <a:p>
                      <a:pPr>
                        <a:lnSpc>
                          <a:spcPct val="115000"/>
                        </a:lnSpc>
                      </a:pPr>
                      <a:r>
                        <a:rPr lang="fr-FR" sz="1400" kern="1200" noProof="0" dirty="0" smtClean="0">
                          <a:solidFill>
                            <a:schemeClr val="tx1"/>
                          </a:solidFill>
                          <a:effectLst/>
                          <a:latin typeface="+mn-lt"/>
                          <a:ea typeface="+mn-ea"/>
                          <a:cs typeface="+mn-cs"/>
                        </a:rPr>
                        <a:t>Etats médiévaux roumains;</a:t>
                      </a:r>
                    </a:p>
                  </a:txBody>
                  <a:tcPr marL="15240" marR="15240" marT="15240" marB="15240" anchor="ctr"/>
                </a:tc>
              </a:tr>
              <a:tr h="595102">
                <a:tc>
                  <a:txBody>
                    <a:bodyPr/>
                    <a:lstStyle/>
                    <a:p>
                      <a:pPr>
                        <a:lnSpc>
                          <a:spcPct val="115000"/>
                        </a:lnSpc>
                      </a:pPr>
                      <a:r>
                        <a:rPr lang="fr-FR" sz="1400" b="0" i="0" kern="1200" noProof="0" dirty="0" smtClean="0">
                          <a:solidFill>
                            <a:schemeClr val="tx1"/>
                          </a:solidFill>
                          <a:effectLst/>
                          <a:latin typeface="+mn-lt"/>
                          <a:ea typeface="+mn-ea"/>
                          <a:cs typeface="+mn-cs"/>
                        </a:rPr>
                        <a:t>Fin de la vassalité de la </a:t>
                      </a:r>
                      <a:r>
                        <a:rPr lang="fr-FR" sz="1400" b="0" i="0" u="none" strike="noStrike" kern="1200" noProof="0" dirty="0" smtClean="0">
                          <a:solidFill>
                            <a:schemeClr val="tx1"/>
                          </a:solidFill>
                          <a:effectLst/>
                          <a:latin typeface="+mn-lt"/>
                          <a:ea typeface="+mn-ea"/>
                          <a:cs typeface="+mn-cs"/>
                        </a:rPr>
                        <a:t>principauté de Roumanie </a:t>
                      </a:r>
                      <a:r>
                        <a:rPr lang="fr-FR" sz="1400" b="0" i="0" kern="1200" noProof="0" dirty="0" smtClean="0">
                          <a:solidFill>
                            <a:schemeClr val="tx1"/>
                          </a:solidFill>
                          <a:effectLst/>
                          <a:latin typeface="+mn-lt"/>
                          <a:ea typeface="+mn-ea"/>
                          <a:cs typeface="+mn-cs"/>
                        </a:rPr>
                        <a:t>vis-à-vis du </a:t>
                      </a:r>
                      <a:r>
                        <a:rPr lang="fr-FR" sz="1400" b="0" i="0" u="none" strike="noStrike" kern="1200" noProof="0" dirty="0" smtClean="0">
                          <a:solidFill>
                            <a:schemeClr val="tx1"/>
                          </a:solidFill>
                          <a:effectLst/>
                          <a:latin typeface="+mn-lt"/>
                          <a:ea typeface="+mn-ea"/>
                          <a:cs typeface="+mn-cs"/>
                        </a:rPr>
                        <a:t>Empire ottoman (9 Mai 1978);</a:t>
                      </a:r>
                      <a:endParaRPr lang="fr-FR" sz="1400" kern="1200" noProof="0" dirty="0" smtClean="0">
                        <a:solidFill>
                          <a:schemeClr val="tx1"/>
                        </a:solidFill>
                        <a:effectLst/>
                        <a:latin typeface="+mn-lt"/>
                        <a:ea typeface="+mn-ea"/>
                        <a:cs typeface="+mn-cs"/>
                      </a:endParaRPr>
                    </a:p>
                  </a:txBody>
                  <a:tcPr marL="15240" marR="15240" marT="15240" marB="15240" anchor="ctr"/>
                </a:tc>
              </a:tr>
              <a:tr h="595102">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400" kern="1200" noProof="0" dirty="0" smtClean="0">
                          <a:solidFill>
                            <a:schemeClr val="tx1"/>
                          </a:solidFill>
                          <a:effectLst/>
                          <a:latin typeface="+mn-lt"/>
                          <a:ea typeface="+mn-ea"/>
                          <a:cs typeface="+mn-cs"/>
                        </a:rPr>
                        <a:t>Roumanie - 1918 (La grande union de toutes les provinces roumaines);</a:t>
                      </a:r>
                      <a:endParaRPr lang="fr-FR" sz="1400" noProof="0" dirty="0" smtClean="0">
                        <a:effectLst/>
                        <a:latin typeface="+mn-lt"/>
                      </a:endParaRPr>
                    </a:p>
                  </a:txBody>
                  <a:tcPr marL="15240" marR="15240" marT="15240" marB="15240" anchor="ctr"/>
                </a:tc>
              </a:tr>
            </a:tbl>
          </a:graphicData>
        </a:graphic>
      </p:graphicFrame>
      <p:pic>
        <p:nvPicPr>
          <p:cNvPr id="5122" name="Picture 2" descr="Imagini pentru ganditorul de la hamang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35463" y="1083932"/>
            <a:ext cx="4572000" cy="3048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935463" y="4202668"/>
            <a:ext cx="4572000" cy="369332"/>
          </a:xfrm>
          <a:prstGeom prst="rect">
            <a:avLst/>
          </a:prstGeom>
          <a:noFill/>
        </p:spPr>
        <p:txBody>
          <a:bodyPr wrap="square" rtlCol="0">
            <a:spAutoFit/>
          </a:bodyPr>
          <a:lstStyle/>
          <a:p>
            <a:pPr algn="r"/>
            <a:r>
              <a:rPr lang="fr-FR" dirty="0"/>
              <a:t>Civilisation </a:t>
            </a:r>
            <a:r>
              <a:rPr lang="fr-FR" dirty="0" err="1"/>
              <a:t>Hamangia</a:t>
            </a:r>
            <a:endParaRPr lang="fr-FR" dirty="0"/>
          </a:p>
        </p:txBody>
      </p:sp>
    </p:spTree>
    <p:extLst>
      <p:ext uri="{BB962C8B-B14F-4D97-AF65-F5344CB8AC3E}">
        <p14:creationId xmlns:p14="http://schemas.microsoft.com/office/powerpoint/2010/main" val="143916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Marketing 16x9">
  <a:themeElements>
    <a:clrScheme name="Marketing_16x9">
      <a:dk1>
        <a:srgbClr val="404040"/>
      </a:dk1>
      <a:lt1>
        <a:sysClr val="window" lastClr="FFFFFF"/>
      </a:lt1>
      <a:dk2>
        <a:srgbClr val="000000"/>
      </a:dk2>
      <a:lt2>
        <a:srgbClr val="A1C1DE"/>
      </a:lt2>
      <a:accent1>
        <a:srgbClr val="39527B"/>
      </a:accent1>
      <a:accent2>
        <a:srgbClr val="528DC2"/>
      </a:accent2>
      <a:accent3>
        <a:srgbClr val="7EA939"/>
      </a:accent3>
      <a:accent4>
        <a:srgbClr val="30AEAB"/>
      </a:accent4>
      <a:accent5>
        <a:srgbClr val="31A962"/>
      </a:accent5>
      <a:accent6>
        <a:srgbClr val="78648E"/>
      </a:accent6>
      <a:hlink>
        <a:srgbClr val="7EA939"/>
      </a:hlink>
      <a:folHlink>
        <a:srgbClr val="7F7F7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flip="none" rotWithShape="1">
          <a:gsLst>
            <a:gs pos="0">
              <a:schemeClr val="phClr">
                <a:lumMod val="20000"/>
                <a:lumOff val="80000"/>
              </a:schemeClr>
            </a:gs>
            <a:gs pos="58000">
              <a:schemeClr val="phClr">
                <a:lumMod val="40000"/>
                <a:lumOff val="60000"/>
              </a:schemeClr>
            </a:gs>
            <a:gs pos="100000">
              <a:schemeClr val="phClr"/>
            </a:gs>
          </a:gsLst>
          <a:lin ang="14400000" scaled="0"/>
          <a:tileRect/>
        </a:gradFill>
        <a:gradFill flip="none" rotWithShape="1">
          <a:gsLst>
            <a:gs pos="0">
              <a:schemeClr val="phClr">
                <a:lumMod val="20000"/>
                <a:lumOff val="80000"/>
              </a:schemeClr>
            </a:gs>
            <a:gs pos="58000">
              <a:schemeClr val="phClr">
                <a:lumMod val="40000"/>
                <a:lumOff val="60000"/>
              </a:schemeClr>
            </a:gs>
            <a:gs pos="100000">
              <a:schemeClr val="phClr"/>
            </a:gs>
          </a:gsLst>
          <a:lin ang="17400000" scaled="0"/>
          <a:tileRect/>
        </a:gradFill>
      </a:bgFillStyleLst>
    </a:fmtScheme>
  </a:themeElements>
  <a:objectDefaults/>
  <a:extraClrSchemeLst/>
</a:theme>
</file>

<file path=ppt/theme/theme2.xml><?xml version="1.0" encoding="utf-8"?>
<a:theme xmlns:a="http://schemas.openxmlformats.org/drawingml/2006/main" name="Office Theme">
  <a:themeElements>
    <a:clrScheme name="Marketing_16x9">
      <a:dk1>
        <a:srgbClr val="404040"/>
      </a:dk1>
      <a:lt1>
        <a:sysClr val="window" lastClr="FFFFFF"/>
      </a:lt1>
      <a:dk2>
        <a:srgbClr val="000000"/>
      </a:dk2>
      <a:lt2>
        <a:srgbClr val="A1C1DE"/>
      </a:lt2>
      <a:accent1>
        <a:srgbClr val="39527B"/>
      </a:accent1>
      <a:accent2>
        <a:srgbClr val="528DC2"/>
      </a:accent2>
      <a:accent3>
        <a:srgbClr val="7EA939"/>
      </a:accent3>
      <a:accent4>
        <a:srgbClr val="30AEAB"/>
      </a:accent4>
      <a:accent5>
        <a:srgbClr val="31A962"/>
      </a:accent5>
      <a:accent6>
        <a:srgbClr val="78648E"/>
      </a:accent6>
      <a:hlink>
        <a:srgbClr val="7EA939"/>
      </a:hlink>
      <a:folHlink>
        <a:srgbClr val="7F7F7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flip="none" rotWithShape="1">
          <a:gsLst>
            <a:gs pos="0">
              <a:schemeClr val="phClr">
                <a:lumMod val="20000"/>
                <a:lumOff val="80000"/>
              </a:schemeClr>
            </a:gs>
            <a:gs pos="58000">
              <a:schemeClr val="phClr">
                <a:lumMod val="40000"/>
                <a:lumOff val="60000"/>
              </a:schemeClr>
            </a:gs>
            <a:gs pos="100000">
              <a:schemeClr val="phClr"/>
            </a:gs>
          </a:gsLst>
          <a:lin ang="14400000" scaled="0"/>
          <a:tileRect/>
        </a:gradFill>
        <a:gradFill flip="none" rotWithShape="1">
          <a:gsLst>
            <a:gs pos="0">
              <a:schemeClr val="phClr">
                <a:lumMod val="20000"/>
                <a:lumOff val="80000"/>
              </a:schemeClr>
            </a:gs>
            <a:gs pos="58000">
              <a:schemeClr val="phClr">
                <a:lumMod val="40000"/>
                <a:lumOff val="60000"/>
              </a:schemeClr>
            </a:gs>
            <a:gs pos="100000">
              <a:schemeClr val="phClr"/>
            </a:gs>
          </a:gsLst>
          <a:lin ang="17400000" scaled="0"/>
          <a:tileRect/>
        </a:gradFill>
      </a:bgFillStyleLst>
    </a:fmtScheme>
  </a:themeElements>
  <a:objectDefaults/>
  <a:extraClrSchemeLst/>
</a:theme>
</file>

<file path=ppt/theme/theme3.xml><?xml version="1.0" encoding="utf-8"?>
<a:theme xmlns:a="http://schemas.openxmlformats.org/drawingml/2006/main" name="Office Theme">
  <a:themeElements>
    <a:clrScheme name="Marketing_16x9">
      <a:dk1>
        <a:srgbClr val="404040"/>
      </a:dk1>
      <a:lt1>
        <a:sysClr val="window" lastClr="FFFFFF"/>
      </a:lt1>
      <a:dk2>
        <a:srgbClr val="000000"/>
      </a:dk2>
      <a:lt2>
        <a:srgbClr val="A1C1DE"/>
      </a:lt2>
      <a:accent1>
        <a:srgbClr val="39527B"/>
      </a:accent1>
      <a:accent2>
        <a:srgbClr val="528DC2"/>
      </a:accent2>
      <a:accent3>
        <a:srgbClr val="7EA939"/>
      </a:accent3>
      <a:accent4>
        <a:srgbClr val="30AEAB"/>
      </a:accent4>
      <a:accent5>
        <a:srgbClr val="31A962"/>
      </a:accent5>
      <a:accent6>
        <a:srgbClr val="78648E"/>
      </a:accent6>
      <a:hlink>
        <a:srgbClr val="7EA939"/>
      </a:hlink>
      <a:folHlink>
        <a:srgbClr val="7F7F7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flip="none" rotWithShape="1">
          <a:gsLst>
            <a:gs pos="0">
              <a:schemeClr val="phClr">
                <a:lumMod val="20000"/>
                <a:lumOff val="80000"/>
              </a:schemeClr>
            </a:gs>
            <a:gs pos="58000">
              <a:schemeClr val="phClr">
                <a:lumMod val="40000"/>
                <a:lumOff val="60000"/>
              </a:schemeClr>
            </a:gs>
            <a:gs pos="100000">
              <a:schemeClr val="phClr"/>
            </a:gs>
          </a:gsLst>
          <a:lin ang="14400000" scaled="0"/>
          <a:tileRect/>
        </a:gradFill>
        <a:gradFill flip="none" rotWithShape="1">
          <a:gsLst>
            <a:gs pos="0">
              <a:schemeClr val="phClr">
                <a:lumMod val="20000"/>
                <a:lumOff val="80000"/>
              </a:schemeClr>
            </a:gs>
            <a:gs pos="58000">
              <a:schemeClr val="phClr">
                <a:lumMod val="40000"/>
                <a:lumOff val="60000"/>
              </a:schemeClr>
            </a:gs>
            <a:gs pos="100000">
              <a:schemeClr val="phClr"/>
            </a:gs>
          </a:gsLst>
          <a:lin ang="17400000" scaled="0"/>
          <a:tileRect/>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C1D5F340F01F94FA2FD29A5E6DC872E" ma:contentTypeVersion="0" ma:contentTypeDescription="Create a new document." ma:contentTypeScope="" ma:versionID="f583bd66513a361a730282b6a794e352">
  <xsd:schema xmlns:xsd="http://www.w3.org/2001/XMLSchema" xmlns:xs="http://www.w3.org/2001/XMLSchema" xmlns:p="http://schemas.microsoft.com/office/2006/metadata/properties" targetNamespace="http://schemas.microsoft.com/office/2006/metadata/properties" ma:root="true" ma:fieldsID="6841151cf538834e171094e4faaf2d73">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0326D36-2E61-4213-B774-7BB30F41C373}">
  <ds:schemaRefs>
    <ds:schemaRef ds:uri="http://schemas.openxmlformats.org/package/2006/metadata/core-properties"/>
    <ds:schemaRef ds:uri="http://purl.org/dc/dcmitype/"/>
    <ds:schemaRef ds:uri="http://schemas.microsoft.com/office/2006/metadata/properties"/>
    <ds:schemaRef ds:uri="http://purl.org/dc/elements/1.1/"/>
    <ds:schemaRef ds:uri="http://www.w3.org/XML/1998/namespace"/>
    <ds:schemaRef ds:uri="http://schemas.microsoft.com/office/2006/documentManagement/types"/>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EF1C2D1B-4173-4B34-80DA-914653A52F35}">
  <ds:schemaRefs>
    <ds:schemaRef ds:uri="http://schemas.microsoft.com/sharepoint/v3/contenttype/forms"/>
  </ds:schemaRefs>
</ds:datastoreItem>
</file>

<file path=customXml/itemProps3.xml><?xml version="1.0" encoding="utf-8"?>
<ds:datastoreItem xmlns:ds="http://schemas.openxmlformats.org/officeDocument/2006/customXml" ds:itemID="{34BE46A1-2BAD-41F0-9C72-4D13E664C2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1276</TotalTime>
  <Words>2680</Words>
  <Application>Microsoft Office PowerPoint</Application>
  <PresentationFormat>Particularizare</PresentationFormat>
  <Paragraphs>249</Paragraphs>
  <Slides>63</Slides>
  <Notes>1</Notes>
  <HiddenSlides>0</HiddenSlides>
  <MMClips>0</MMClips>
  <ScaleCrop>false</ScaleCrop>
  <HeadingPairs>
    <vt:vector size="6" baseType="variant">
      <vt:variant>
        <vt:lpstr>Fonturi utilizate</vt:lpstr>
      </vt:variant>
      <vt:variant>
        <vt:i4>6</vt:i4>
      </vt:variant>
      <vt:variant>
        <vt:lpstr>Temă</vt:lpstr>
      </vt:variant>
      <vt:variant>
        <vt:i4>1</vt:i4>
      </vt:variant>
      <vt:variant>
        <vt:lpstr>Titluri diapozitive</vt:lpstr>
      </vt:variant>
      <vt:variant>
        <vt:i4>63</vt:i4>
      </vt:variant>
    </vt:vector>
  </HeadingPairs>
  <TitlesOfParts>
    <vt:vector size="70" baseType="lpstr">
      <vt:lpstr>Arial</vt:lpstr>
      <vt:lpstr>Calibri</vt:lpstr>
      <vt:lpstr>Calibri Light</vt:lpstr>
      <vt:lpstr>Corbel</vt:lpstr>
      <vt:lpstr>Times New Roman</vt:lpstr>
      <vt:lpstr>Wingdings</vt:lpstr>
      <vt:lpstr>Marketing 16x9</vt:lpstr>
      <vt:lpstr>La Roumanie touristique   Resursă educațională realizată în cadrul proiectului bilateral româno-francez « Rencontre franco-roumaines du tourisme » </vt:lpstr>
      <vt:lpstr>ACCORD EUROPÉEN DE PARTENARIAT</vt:lpstr>
      <vt:lpstr>Context</vt:lpstr>
      <vt:lpstr>Intervenții la clasele de turism nivel I și nivel II BTS: „România turistică”</vt:lpstr>
      <vt:lpstr>La Roumanie touristique</vt:lpstr>
      <vt:lpstr>Informations d’interêt touristique</vt:lpstr>
      <vt:lpstr>Eléments d’identité</vt:lpstr>
      <vt:lpstr>Géographie, Démographie, Administration, Étymologie</vt:lpstr>
      <vt:lpstr>Repères historiques, Étymologie</vt:lpstr>
      <vt:lpstr>Les choses les plus intéressantes sur la Roumanie</vt:lpstr>
      <vt:lpstr>Le Musée de l’Or (Brad) </vt:lpstr>
      <vt:lpstr>Des Ours bruns</vt:lpstr>
      <vt:lpstr>Le Palais du Parlement</vt:lpstr>
      <vt:lpstr>La statue de Decebal</vt:lpstr>
      <vt:lpstr>Patrimoine mondial de l’UNESCO en Roumanie</vt:lpstr>
      <vt:lpstr>Langues latines en Europe</vt:lpstr>
      <vt:lpstr>La Grotte avec des os</vt:lpstr>
      <vt:lpstr>Pour la premiere fois en Europe</vt:lpstr>
      <vt:lpstr>Pionniers dans l’utilisation du pétrole </vt:lpstr>
      <vt:lpstr>Cimetière Joyeux Săpânța</vt:lpstr>
      <vt:lpstr>Nadia Comăneci</vt:lpstr>
      <vt:lpstr>Transfăgărășan</vt:lpstr>
      <vt:lpstr>Technologie et internet</vt:lpstr>
      <vt:lpstr>Inventions roumains: Le Stylo et Biospéologie</vt:lpstr>
      <vt:lpstr>Inventions roumains: L’Avion</vt:lpstr>
      <vt:lpstr>Saison Roumanie – France 27.11.2018 - 14.07.2019</vt:lpstr>
      <vt:lpstr>La France et la Roumanie, une amitié de plus de deux cent ans</vt:lpstr>
      <vt:lpstr>Français en Roumanie: Les architectes</vt:lpstr>
      <vt:lpstr>Français en Roumanie : Le général</vt:lpstr>
      <vt:lpstr>« Ces Roumains qui ont fait la France »</vt:lpstr>
      <vt:lpstr>Roumains en France</vt:lpstr>
      <vt:lpstr>Roumains en France</vt:lpstr>
      <vt:lpstr>Roumains en France</vt:lpstr>
      <vt:lpstr>Le tourisme dans la Roumanie</vt:lpstr>
      <vt:lpstr>Bucarest</vt:lpstr>
      <vt:lpstr>Bucarest</vt:lpstr>
      <vt:lpstr>Les Carpates</vt:lpstr>
      <vt:lpstr>Les Carpates: Stations de montagne</vt:lpstr>
      <vt:lpstr>Les Carpates: Le tourisme balnéaire</vt:lpstr>
      <vt:lpstr>Le littoral roumain de la  Mer Noire</vt:lpstr>
      <vt:lpstr>Le littoral roumain de la  Mer Noire: Resorts </vt:lpstr>
      <vt:lpstr>Le Delta du Danube</vt:lpstr>
      <vt:lpstr>Le Delta du Danube</vt:lpstr>
      <vt:lpstr>La Moldavie du Nord, la Bucovine ou « la Haute Moldavie »</vt:lpstr>
      <vt:lpstr>La Moldavie du Nord, la Bucovine ou « la Haute Moldavie »</vt:lpstr>
      <vt:lpstr>Maramureș - La Terre Oaș</vt:lpstr>
      <vt:lpstr>Maramureș - La Terre Oaș</vt:lpstr>
      <vt:lpstr>La Transylvanie</vt:lpstr>
      <vt:lpstr>La Transylvanie</vt:lpstr>
      <vt:lpstr>Comté de Bihor</vt:lpstr>
      <vt:lpstr>Les Montagnes Apuseni</vt:lpstr>
      <vt:lpstr>Les Montagnes Apuseni</vt:lpstr>
      <vt:lpstr>Stations Felix / 1er Mai</vt:lpstr>
      <vt:lpstr>Stations Felix / 1er Mai</vt:lpstr>
      <vt:lpstr>Lac naturel avec le nénuphar thermal</vt:lpstr>
      <vt:lpstr>La ville d’Oradea</vt:lpstr>
      <vt:lpstr>La ville d’Oradea</vt:lpstr>
      <vt:lpstr>La ville d’Oradea</vt:lpstr>
      <vt:lpstr>Venez … Visitez Oradea !</vt:lpstr>
      <vt:lpstr>Intervenții la clasele de turism  nivel I și nivel II BTS</vt:lpstr>
      <vt:lpstr>Intervenții la clasele de turism , nivel I și nivel II BTS</vt:lpstr>
      <vt:lpstr>Intervenții la clasele de turism  nivel I și nivel II BTS</vt:lpstr>
      <vt:lpstr>Intervenții la clasele de turism ,nivel I și nivel II BTS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Aspect titlu</dc:title>
  <dc:creator>Jedi</dc:creator>
  <cp:lastModifiedBy>x</cp:lastModifiedBy>
  <cp:revision>137</cp:revision>
  <cp:lastPrinted>2019-05-25T23:55:02Z</cp:lastPrinted>
  <dcterms:created xsi:type="dcterms:W3CDTF">2013-04-05T20:24:53Z</dcterms:created>
  <dcterms:modified xsi:type="dcterms:W3CDTF">2019-06-14T19:12:32Z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0x0101007C1D5F340F01F94FA2FD29A5E6DC872E</vt:lpwstr>
  </property>
  <property fmtid="{D5CDD505-2E9C-101B-9397-08002B2CF9AE}" pid="3" name="IsMyDocuments">
    <vt:bool>true</vt:bool>
  </property>
</Properties>
</file>