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3" r:id="rId3"/>
    <p:sldId id="275" r:id="rId4"/>
    <p:sldId id="274" r:id="rId5"/>
    <p:sldId id="276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8" r:id="rId16"/>
    <p:sldId id="279" r:id="rId17"/>
    <p:sldId id="256" r:id="rId18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293DD3-32DD-0CEF-9C36-D807A078EA04}" v="415" dt="2024-05-27T20:09:06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754" y="-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2E361-E837-4B20-9780-2040C2387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C2D851-AD18-4DBC-A2CF-ABA0A7017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DBD1E4-696B-4A3C-9EA8-B097C240B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E6F30C-76AD-4C13-957E-ECC74235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342E5-40C2-4DF6-B286-77198649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2511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5AA910-E2E3-4E26-9B9F-FBAC27599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5D3C8A-57E8-4F25-A3D3-C9FC70E7E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CDCF72-116F-497D-A7CE-95D5723E8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3BD24F-8473-4104-B11B-8566D8AF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E9112-F7D8-48AF-9436-F01B5D1E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5338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BDB7ACE-54DA-485B-A5A1-FB2AECAFE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A3E244-8232-4DCE-8785-D31B60834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1B9271-55CB-48ED-837B-4383B12F3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37F920-E5A5-420C-8E92-A1A348995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0E74BC-4B28-4EC0-B404-A1DAECD7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75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94267-A136-445D-A045-8C285809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A291BA-B904-4E3B-997B-BF61E7D52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D396DB-C8B8-4CBB-9201-5246821B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A4EA95-A55A-44FD-8C61-2AA4797FF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0409F2-C802-486A-8168-87B22D3BD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1465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B6A14-F884-4798-ADC3-974AE4DDA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176DCF-12AA-4B67-827C-7E43ADD55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38CDD2-1726-459A-89DA-0B25DE80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45D51B-DED1-4D26-AAD1-276FDF47C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BC16AB-007A-4728-AABA-59ACF55BA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0314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8EB54-930A-4D9C-A891-E0548FDB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B017E9-D95D-4A9F-8A01-87091412B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E8DC6B-DB68-4240-96AC-327D958ED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D76B7C-A882-4F1C-B023-FC2AA8C29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583417-BDA1-412C-A26B-2B7310C31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1F7840-0E5D-4357-8B7F-0822F0914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7053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6B629-D51B-4E61-9191-7865D4C4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510FBD-588F-479D-98BF-BB2F9A47A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86792E-1DC0-421C-A803-8261AFECA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EE73C8-325D-49C0-8895-B95902A05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F62572B-468F-40BC-B170-091B35BB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AF68D30-8C95-4917-921D-B32556E8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E76F19F-D16F-4FC2-8220-D48D9EE06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5B41069-9EEC-4403-9410-20312392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03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BB688-429C-4C10-AAA0-C11FF926B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FEA227-FA96-47D7-90BB-8569B731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61C2BC-479B-4DE2-8EEE-05CCB9DD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878850-7E3C-4266-8335-12B83049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2916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CF0B42F-F35C-4CDD-ADA1-F36320834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A68C9-30D2-4BB8-A8A1-6E0F08E0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CA292A-45B5-4750-B166-452B64607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2847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C01A6-3D26-4486-A25E-E61F26EBE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FFE5EF-B4F3-4D29-A1A5-84D947C79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617680-FB6F-40A1-BC05-9509595B6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9CF59F-0113-4BC6-BBEC-58EF91CD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DFD07C-C9D3-4E1F-8EC0-887FE9684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C84371-4571-4236-ADAA-26D49F5C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0307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08B66-7E07-4EE7-B744-213C28803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83B2575-E3BA-4041-A41A-FEA1D41B2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116007-7ED3-4CA6-B206-023CB007C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568B4D-9874-4551-8E87-80B6CABDA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49A9B5-DA39-4135-99A4-8CCABAA6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19F277-AFAC-4EE9-A90A-092303CD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5261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6F0D55-A5BB-427C-8062-BA1EED14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B89335-5A60-466E-AEF4-F860F3191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6CCEA8-354D-4DE8-8CA1-32A3F2A51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C14D0-4F0B-4128-A615-F985C1CFE008}" type="datetimeFigureOut">
              <a:rPr lang="ro-RO" smtClean="0"/>
              <a:t>29.05.2024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EDAF1C-873D-4B5A-851E-B1829ECE5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CAAB0F-175B-4CA1-B539-D1BBD80D4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B0FA7-EA6C-4503-BD19-1E9A360DEC0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632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en/smiley-happy-face-smile-lucky-559124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illustrations/thumbs-up-smiley-face-emoji-happy-4007573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lGl1VZjtg4&amp;t=809s" TargetMode="External"/><Relationship Id="rId2" Type="http://schemas.openxmlformats.org/officeDocument/2006/relationships/hyperlink" Target="https://www.youtube.com/watch?v=DsQ5ujVvsas&amp;list=RDCMUCyyi2sD6AztUmLxSeTg8Ikg&amp;index=1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BKrssHGJw7k" TargetMode="External"/><Relationship Id="rId4" Type="http://schemas.openxmlformats.org/officeDocument/2006/relationships/hyperlink" Target="https://www.youtube.com/watch?v=jaLDNJeuDWg&amp;list=PLLxyyob7YmEHnOBUrhv_Y2seUyqB-GT-W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0">
            <a:extLst>
              <a:ext uri="{FF2B5EF4-FFF2-40B4-BE49-F238E27FC236}">
                <a16:creationId xmlns:a16="http://schemas.microsoft.com/office/drawing/2014/main" xmlns="" id="{5ACC6BB2-28F8-4405-829D-0562733BEE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12">
            <a:extLst>
              <a:ext uri="{FF2B5EF4-FFF2-40B4-BE49-F238E27FC236}">
                <a16:creationId xmlns:a16="http://schemas.microsoft.com/office/drawing/2014/main" xmlns="" id="{5C2E53F0-AD54-4A55-99A0-EC896CE3C2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14">
            <a:extLst>
              <a:ext uri="{FF2B5EF4-FFF2-40B4-BE49-F238E27FC236}">
                <a16:creationId xmlns:a16="http://schemas.microsoft.com/office/drawing/2014/main" xmlns="" id="{D15F19F8-85EE-477A-ACBA-4B6D06978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7970"/>
            <a:ext cx="10515600" cy="12732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Realizarea</a:t>
            </a:r>
            <a:r>
              <a:rPr lang="en-US" sz="4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unei</a:t>
            </a:r>
            <a:r>
              <a:rPr lang="en-US" sz="4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hărți</a:t>
            </a:r>
            <a:r>
              <a:rPr lang="en-US" sz="4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digitale</a:t>
            </a:r>
            <a:r>
              <a:rPr lang="en-US" sz="4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în</a:t>
            </a:r>
            <a:r>
              <a:rPr lang="en-US" sz="4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Google Earth Pro</a:t>
            </a:r>
            <a:endParaRPr lang="en-US" sz="4000" kern="1200" dirty="0">
              <a:solidFill>
                <a:srgbClr val="002060"/>
              </a:solidFill>
              <a:latin typeface="+mj-lt"/>
              <a:cs typeface="Calibri Light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xmlns="" id="{92C3387C-D24F-4737-8A37-1DC5CFF09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797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>
          <a:xfrm>
            <a:off x="866775" y="2209519"/>
            <a:ext cx="9996076" cy="3256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841248">
              <a:lnSpc>
                <a:spcPct val="90000"/>
              </a:lnSpc>
              <a:spcAft>
                <a:spcPts val="600"/>
              </a:spcAft>
            </a:pPr>
            <a:r>
              <a:rPr lang="ro-RO" sz="4800" b="1" dirty="0" smtClean="0">
                <a:solidFill>
                  <a:srgbClr val="002060"/>
                </a:solidFill>
              </a:rPr>
              <a:t>Geografie</a:t>
            </a:r>
          </a:p>
          <a:p>
            <a:pPr algn="ctr" defTabSz="841248">
              <a:lnSpc>
                <a:spcPct val="90000"/>
              </a:lnSpc>
              <a:spcAft>
                <a:spcPts val="600"/>
              </a:spcAft>
            </a:pPr>
            <a:endParaRPr lang="ro-RO" sz="4800" b="1" dirty="0">
              <a:solidFill>
                <a:srgbClr val="002060"/>
              </a:solidFill>
            </a:endParaRPr>
          </a:p>
          <a:p>
            <a:pPr algn="ctr" defTabSz="841248">
              <a:lnSpc>
                <a:spcPct val="90000"/>
              </a:lnSpc>
              <a:spcAft>
                <a:spcPts val="600"/>
              </a:spcAft>
            </a:pPr>
            <a:r>
              <a:rPr lang="ro-RO" sz="4800" b="1" dirty="0" smtClean="0">
                <a:solidFill>
                  <a:srgbClr val="002060"/>
                </a:solidFill>
              </a:rPr>
              <a:t>Clasa a V-a</a:t>
            </a:r>
            <a:r>
              <a:rPr lang="ro-RO" sz="4800" b="1" dirty="0">
                <a:solidFill>
                  <a:srgbClr val="002060"/>
                </a:solidFill>
              </a:rPr>
              <a:t> </a:t>
            </a:r>
            <a:endParaRPr lang="ro-RO" sz="4800" b="1" kern="1200" dirty="0">
              <a:solidFill>
                <a:srgbClr val="002060"/>
              </a:solidFill>
              <a:cs typeface="Calibri"/>
            </a:endParaRPr>
          </a:p>
          <a:p>
            <a:pPr defTabSz="841248">
              <a:lnSpc>
                <a:spcPct val="90000"/>
              </a:lnSpc>
              <a:spcAft>
                <a:spcPts val="600"/>
              </a:spcAft>
            </a:pPr>
            <a:endParaRPr lang="ro-RO" sz="2000" dirty="0">
              <a:solidFill>
                <a:srgbClr val="002060"/>
              </a:solidFill>
              <a:cs typeface="Calibri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en-US" sz="700" dirty="0"/>
          </a:p>
        </p:txBody>
      </p:sp>
      <p:sp>
        <p:nvSpPr>
          <p:cNvPr id="4" name="Content Placeholder 3"/>
          <p:cNvSpPr>
            <a:spLocks/>
          </p:cNvSpPr>
          <p:nvPr/>
        </p:nvSpPr>
        <p:spPr>
          <a:xfrm>
            <a:off x="5690365" y="4828724"/>
            <a:ext cx="6048139" cy="904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841248">
              <a:spcAft>
                <a:spcPts val="600"/>
              </a:spcAft>
            </a:pPr>
            <a:r>
              <a:rPr lang="ro-RO" sz="24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Autori:</a:t>
            </a:r>
            <a:endParaRPr lang="ro-RO" sz="2400" kern="1200" dirty="0">
              <a:solidFill>
                <a:srgbClr val="002060"/>
              </a:solidFill>
              <a:latin typeface="+mn-lt"/>
              <a:cs typeface="Calibri"/>
            </a:endParaRPr>
          </a:p>
          <a:p>
            <a:pPr defTabSz="841248">
              <a:spcAft>
                <a:spcPts val="600"/>
              </a:spcAft>
            </a:pPr>
            <a:r>
              <a:rPr lang="ro-RO" sz="24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Camelia Timofte, Dorina Iova, Dora Anderson</a:t>
            </a:r>
            <a:endParaRPr lang="en-US" sz="2400" dirty="0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3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p!!Rectangle">
            <a:extLst>
              <a:ext uri="{FF2B5EF4-FFF2-40B4-BE49-F238E27FC236}">
                <a16:creationId xmlns:a16="http://schemas.microsoft.com/office/drawing/2014/main" xmlns="" id="{E0B3B37B-5EEE-4DC4-802A-66F9A2C94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CDEAB32-E644-4650-A597-8141606A6B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/>
          <a:stretch/>
        </p:blipFill>
        <p:spPr>
          <a:xfrm>
            <a:off x="166708" y="631039"/>
            <a:ext cx="9953605" cy="6048366"/>
          </a:xfrm>
          <a:prstGeom prst="rect">
            <a:avLst/>
          </a:prstGeom>
        </p:spPr>
      </p:pic>
      <p:sp useBgFill="1">
        <p:nvSpPr>
          <p:cNvPr id="18" name="m!!text rectangle">
            <a:extLst>
              <a:ext uri="{FF2B5EF4-FFF2-40B4-BE49-F238E27FC236}">
                <a16:creationId xmlns:a16="http://schemas.microsoft.com/office/drawing/2014/main" xmlns="" id="{494CEDA0-FD8E-491B-8792-69F93BDA39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0079" y="633619"/>
            <a:ext cx="4279383" cy="5495925"/>
          </a:xfrm>
          <a:prstGeom prst="rect">
            <a:avLst/>
          </a:prstGeom>
          <a:ln w="9525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m!!accent">
            <a:extLst>
              <a:ext uri="{FF2B5EF4-FFF2-40B4-BE49-F238E27FC236}">
                <a16:creationId xmlns:a16="http://schemas.microsoft.com/office/drawing/2014/main" xmlns="" id="{0FD3EBBB-DFE8-4525-B1BF-BE7BBC8DF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76071" y="116128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9362A14-6FB8-4FFC-AAA0-2E5AFF8A8D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21577" y="2113280"/>
            <a:ext cx="3502152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4564B1-D7FB-47F1-8D15-38EED0B16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3449" y="2354199"/>
            <a:ext cx="3666744" cy="34613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i="1" dirty="0" err="1">
                <a:solidFill>
                  <a:srgbClr val="FF0000"/>
                </a:solidFill>
              </a:rPr>
              <a:t>Marcatorii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(a 2-a </a:t>
            </a:r>
            <a:r>
              <a:rPr lang="en-US" sz="2400" dirty="0" err="1">
                <a:solidFill>
                  <a:srgbClr val="002060"/>
                </a:solidFill>
              </a:rPr>
              <a:t>iconiță</a:t>
            </a:r>
            <a:r>
              <a:rPr lang="en-US" sz="2400" dirty="0">
                <a:solidFill>
                  <a:srgbClr val="002060"/>
                </a:solidFill>
              </a:rPr>
              <a:t>) </a:t>
            </a:r>
            <a:r>
              <a:rPr lang="en-US" sz="2400" dirty="0" err="1">
                <a:solidFill>
                  <a:srgbClr val="002060"/>
                </a:solidFill>
              </a:rPr>
              <a:t>îi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folosiți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pentru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orașele</a:t>
            </a:r>
            <a:r>
              <a:rPr lang="en-US" sz="2400" dirty="0">
                <a:solidFill>
                  <a:srgbClr val="002060"/>
                </a:solidFill>
              </a:rPr>
              <a:t> care </a:t>
            </a:r>
            <a:r>
              <a:rPr lang="en-US" sz="2400" dirty="0" err="1">
                <a:solidFill>
                  <a:srgbClr val="002060"/>
                </a:solidFill>
              </a:rPr>
              <a:t>vor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apărea</a:t>
            </a:r>
            <a:r>
              <a:rPr lang="en-US" sz="2400" dirty="0">
                <a:solidFill>
                  <a:srgbClr val="002060"/>
                </a:solidFill>
              </a:rPr>
              <a:t> pe </a:t>
            </a:r>
            <a:r>
              <a:rPr lang="en-US" sz="2400" dirty="0" err="1">
                <a:solidFill>
                  <a:srgbClr val="002060"/>
                </a:solidFill>
              </a:rPr>
              <a:t>hartă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en-US" sz="2400" dirty="0" err="1">
                <a:solidFill>
                  <a:srgbClr val="002060"/>
                </a:solidFill>
              </a:rPr>
              <a:t>cel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puțin</a:t>
            </a:r>
            <a:r>
              <a:rPr lang="en-US" sz="2400" dirty="0">
                <a:solidFill>
                  <a:srgbClr val="002060"/>
                </a:solidFill>
              </a:rPr>
              <a:t> 5). </a:t>
            </a:r>
            <a:endParaRPr lang="ro-RO" sz="24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002060"/>
                </a:solidFill>
              </a:rPr>
              <a:t>Când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dați</a:t>
            </a:r>
            <a:r>
              <a:rPr lang="en-US" sz="2400" dirty="0">
                <a:solidFill>
                  <a:srgbClr val="002060"/>
                </a:solidFill>
              </a:rPr>
              <a:t> click pe </a:t>
            </a:r>
            <a:r>
              <a:rPr lang="en-US" sz="2400" dirty="0" err="1">
                <a:solidFill>
                  <a:srgbClr val="002060"/>
                </a:solidFill>
              </a:rPr>
              <a:t>icoana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pentru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marcatori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vă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apare</a:t>
            </a:r>
            <a:r>
              <a:rPr lang="en-US" sz="2400" dirty="0">
                <a:solidFill>
                  <a:srgbClr val="002060"/>
                </a:solidFill>
              </a:rPr>
              <a:t> un </a:t>
            </a:r>
            <a:r>
              <a:rPr lang="en-US" sz="2400" dirty="0" err="1">
                <a:solidFill>
                  <a:srgbClr val="002060"/>
                </a:solidFill>
              </a:rPr>
              <a:t>tabel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în</a:t>
            </a:r>
            <a:r>
              <a:rPr lang="en-US" sz="2400" dirty="0">
                <a:solidFill>
                  <a:srgbClr val="002060"/>
                </a:solidFill>
              </a:rPr>
              <a:t> care </a:t>
            </a:r>
            <a:r>
              <a:rPr lang="en-US" sz="2400" dirty="0" err="1">
                <a:solidFill>
                  <a:srgbClr val="002060"/>
                </a:solidFill>
              </a:rPr>
              <a:t>scrieți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numele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orașului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și</a:t>
            </a:r>
            <a:r>
              <a:rPr lang="en-US" sz="2400" dirty="0">
                <a:solidFill>
                  <a:srgbClr val="002060"/>
                </a:solidFill>
              </a:rPr>
              <a:t> o </a:t>
            </a:r>
            <a:r>
              <a:rPr lang="en-US" sz="2400" dirty="0" err="1">
                <a:solidFill>
                  <a:srgbClr val="002060"/>
                </a:solidFill>
              </a:rPr>
              <a:t>valoare</a:t>
            </a:r>
            <a:r>
              <a:rPr lang="en-US" sz="2400" dirty="0">
                <a:solidFill>
                  <a:srgbClr val="002060"/>
                </a:solidFill>
              </a:rPr>
              <a:t> de </a:t>
            </a:r>
            <a:r>
              <a:rPr lang="en-US" sz="2400" dirty="0" err="1">
                <a:solidFill>
                  <a:srgbClr val="002060"/>
                </a:solidFill>
              </a:rPr>
              <a:t>temperatură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ro-RO" sz="2400" dirty="0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20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941088-9CC3-4A48-85E3-C3A694E9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33" y="73818"/>
            <a:ext cx="11608837" cy="1325563"/>
          </a:xfrm>
        </p:spPr>
        <p:txBody>
          <a:bodyPr>
            <a:normAutofit/>
          </a:bodyPr>
          <a:lstStyle/>
          <a:p>
            <a:r>
              <a:rPr lang="ro-RO" sz="3200" b="1" dirty="0">
                <a:solidFill>
                  <a:srgbClr val="002060"/>
                </a:solidFill>
              </a:rPr>
              <a:t>Numelui marcatorului i se poate schimba </a:t>
            </a:r>
            <a:r>
              <a:rPr lang="ro-RO" sz="3200" b="1" i="1" dirty="0">
                <a:solidFill>
                  <a:srgbClr val="FF0000"/>
                </a:solidFill>
              </a:rPr>
              <a:t>dimensiunea și culoarea</a:t>
            </a:r>
            <a:r>
              <a:rPr lang="ro-RO" sz="3200" b="1" dirty="0">
                <a:solidFill>
                  <a:srgbClr val="002060"/>
                </a:solidFill>
              </a:rPr>
              <a:t>.</a:t>
            </a:r>
            <a:endParaRPr lang="ro-RO" sz="3200" b="1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54EE93-9C16-4A5A-9683-2CE36D86F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733" y="1092979"/>
            <a:ext cx="3118952" cy="45894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o-RO" i="1" dirty="0">
                <a:solidFill>
                  <a:srgbClr val="FF0000"/>
                </a:solidFill>
              </a:rPr>
              <a:t>Forma</a:t>
            </a:r>
            <a:r>
              <a:rPr lang="ro-RO" dirty="0">
                <a:solidFill>
                  <a:srgbClr val="002060"/>
                </a:solidFill>
              </a:rPr>
              <a:t> marcatorului se schimbă dând click pe semnul din dreapta </a:t>
            </a:r>
            <a:r>
              <a:rPr lang="ro-RO" dirty="0" smtClean="0">
                <a:solidFill>
                  <a:srgbClr val="002060"/>
                </a:solidFill>
              </a:rPr>
              <a:t>sus, </a:t>
            </a:r>
            <a:r>
              <a:rPr lang="ro-RO" dirty="0">
                <a:solidFill>
                  <a:srgbClr val="002060"/>
                </a:solidFill>
              </a:rPr>
              <a:t>în fereastra în care se cere numele marcatorului.</a:t>
            </a:r>
            <a:endParaRPr lang="ro-RO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517AC0E-D4B9-4E4C-AC2A-BBEBBEA3B5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84464" y="1856793"/>
            <a:ext cx="8759804" cy="4927390"/>
          </a:xfr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C5611755-8852-4536-9310-39F98B3EB243}"/>
              </a:ext>
            </a:extLst>
          </p:cNvPr>
          <p:cNvSpPr/>
          <p:nvPr/>
        </p:nvSpPr>
        <p:spPr>
          <a:xfrm>
            <a:off x="8972940" y="961053"/>
            <a:ext cx="394995" cy="256591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0EA3B282-36D5-4F2B-A922-1ED8A4F72532}"/>
              </a:ext>
            </a:extLst>
          </p:cNvPr>
          <p:cNvSpPr/>
          <p:nvPr/>
        </p:nvSpPr>
        <p:spPr>
          <a:xfrm rot="908239">
            <a:off x="3107945" y="1958396"/>
            <a:ext cx="4332515" cy="38422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1916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BCA043-F0A6-4703-BEBD-446D3C123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6" y="131860"/>
            <a:ext cx="11709918" cy="1325563"/>
          </a:xfrm>
        </p:spPr>
        <p:txBody>
          <a:bodyPr>
            <a:normAutofit fontScale="90000"/>
          </a:bodyPr>
          <a:lstStyle/>
          <a:p>
            <a:r>
              <a:rPr lang="ro-RO" dirty="0">
                <a:solidFill>
                  <a:srgbClr val="002060"/>
                </a:solidFill>
              </a:rPr>
              <a:t>Dacă debifați (în stânga, jos) </a:t>
            </a:r>
            <a:r>
              <a:rPr lang="ro-RO" b="1" i="1" dirty="0">
                <a:solidFill>
                  <a:srgbClr val="FF0000"/>
                </a:solidFill>
              </a:rPr>
              <a:t>Granițe și denumiri</a:t>
            </a:r>
            <a:r>
              <a:rPr lang="ro-RO" b="1" i="1" dirty="0">
                <a:solidFill>
                  <a:srgbClr val="002060"/>
                </a:solidFill>
              </a:rPr>
              <a:t>, </a:t>
            </a:r>
            <a:r>
              <a:rPr lang="ro-RO" dirty="0">
                <a:solidFill>
                  <a:srgbClr val="002060"/>
                </a:solidFill>
              </a:rPr>
              <a:t>rămân pe hartă doar poligonul făcut de voi și marcatorii.</a:t>
            </a:r>
            <a:endParaRPr lang="ro-RO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F8235D-CE26-425D-A6E5-28B3BD619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596" y="1573812"/>
            <a:ext cx="266078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o-RO" dirty="0">
                <a:solidFill>
                  <a:srgbClr val="002060"/>
                </a:solidFill>
              </a:rPr>
              <a:t>În stânga va apărea (cu albastru) tot ce ați creat pe hartă.</a:t>
            </a:r>
            <a:endParaRPr lang="ro-RO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72C757F-A6F1-4C06-A081-D81CE006AA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03376" y="1457423"/>
            <a:ext cx="9046028" cy="5088391"/>
          </a:xfr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A9957CE7-8CE5-4E0D-8B2B-5B7153E2B0BE}"/>
              </a:ext>
            </a:extLst>
          </p:cNvPr>
          <p:cNvSpPr/>
          <p:nvPr/>
        </p:nvSpPr>
        <p:spPr>
          <a:xfrm>
            <a:off x="1336988" y="3150232"/>
            <a:ext cx="1563280" cy="3674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9936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D91CB3-8F26-40F5-A305-43319A5A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1" y="73818"/>
            <a:ext cx="11907416" cy="1325563"/>
          </a:xfrm>
        </p:spPr>
        <p:txBody>
          <a:bodyPr>
            <a:normAutofit/>
          </a:bodyPr>
          <a:lstStyle/>
          <a:p>
            <a:pPr algn="ctr"/>
            <a:r>
              <a:rPr lang="ro-RO" sz="2400" b="1" dirty="0">
                <a:solidFill>
                  <a:srgbClr val="002060"/>
                </a:solidFill>
              </a:rPr>
              <a:t>Pentru a obține harta meteorologică folosiți </a:t>
            </a:r>
            <a:r>
              <a:rPr lang="ro-RO" sz="2400" b="1" dirty="0" smtClean="0">
                <a:solidFill>
                  <a:srgbClr val="002060"/>
                </a:solidFill>
              </a:rPr>
              <a:t>antepenultima iconiță</a:t>
            </a:r>
            <a:r>
              <a:rPr lang="ro-RO" sz="2400" b="1" dirty="0">
                <a:solidFill>
                  <a:srgbClr val="002060"/>
                </a:solidFill>
              </a:rPr>
              <a:t> </a:t>
            </a:r>
            <a:r>
              <a:rPr lang="ro-RO" sz="2400" b="1" dirty="0" smtClean="0">
                <a:solidFill>
                  <a:srgbClr val="002060"/>
                </a:solidFill>
              </a:rPr>
              <a:t>-</a:t>
            </a:r>
            <a:r>
              <a:rPr lang="ro-RO" sz="2400" b="1" dirty="0">
                <a:solidFill>
                  <a:srgbClr val="002060"/>
                </a:solidFill>
              </a:rPr>
              <a:t> </a:t>
            </a:r>
            <a:r>
              <a:rPr lang="ro-RO" sz="2400" b="1" i="1" dirty="0">
                <a:solidFill>
                  <a:srgbClr val="FF0000"/>
                </a:solidFill>
              </a:rPr>
              <a:t>Salvați imaginea</a:t>
            </a:r>
            <a:r>
              <a:rPr lang="ro-RO" sz="2400" b="1" i="1" dirty="0">
                <a:solidFill>
                  <a:srgbClr val="002060"/>
                </a:solidFill>
              </a:rPr>
              <a:t>.</a:t>
            </a:r>
            <a:r>
              <a:rPr lang="ro-RO" sz="2400" b="1" dirty="0">
                <a:solidFill>
                  <a:srgbClr val="002060"/>
                </a:solidFill>
              </a:rPr>
              <a:t> </a:t>
            </a:r>
            <a:endParaRPr lang="ro-RO" sz="2400" b="1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82B927-4412-4C0C-BE43-B98105436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007" y="1562026"/>
            <a:ext cx="2166258" cy="480145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ro-RO" sz="2400" dirty="0">
                <a:solidFill>
                  <a:srgbClr val="002060"/>
                </a:solidFill>
              </a:rPr>
              <a:t>Se completează </a:t>
            </a:r>
            <a:r>
              <a:rPr lang="ro-RO" sz="2400" i="1" dirty="0">
                <a:solidFill>
                  <a:srgbClr val="FF0000"/>
                </a:solidFill>
              </a:rPr>
              <a:t>titlul.</a:t>
            </a:r>
            <a:endParaRPr lang="ro-RO" sz="2400" i="1" dirty="0">
              <a:solidFill>
                <a:srgbClr val="FF0000"/>
              </a:solidFill>
              <a:cs typeface="Calibri"/>
            </a:endParaRPr>
          </a:p>
          <a:p>
            <a:pPr marL="0" indent="0">
              <a:buNone/>
            </a:pPr>
            <a:r>
              <a:rPr lang="ro-RO" sz="2400" i="1" dirty="0">
                <a:solidFill>
                  <a:srgbClr val="FF0000"/>
                </a:solidFill>
              </a:rPr>
              <a:t>Scara hărții </a:t>
            </a:r>
            <a:r>
              <a:rPr lang="ro-RO" sz="2400" dirty="0">
                <a:solidFill>
                  <a:srgbClr val="002060"/>
                </a:solidFill>
              </a:rPr>
              <a:t>este dată de aplicație.</a:t>
            </a:r>
            <a:endParaRPr lang="ro-RO" sz="2400" dirty="0">
              <a:solidFill>
                <a:srgbClr val="002060"/>
              </a:solidFill>
              <a:cs typeface="Calibri"/>
            </a:endParaRPr>
          </a:p>
          <a:p>
            <a:pPr marL="0" indent="0">
              <a:buNone/>
            </a:pPr>
            <a:r>
              <a:rPr lang="ro-RO" sz="2400" dirty="0">
                <a:solidFill>
                  <a:srgbClr val="002060"/>
                </a:solidFill>
              </a:rPr>
              <a:t>La </a:t>
            </a:r>
            <a:r>
              <a:rPr lang="ro-RO" sz="2400" i="1" dirty="0">
                <a:solidFill>
                  <a:srgbClr val="FF0000"/>
                </a:solidFill>
              </a:rPr>
              <a:t>legendă</a:t>
            </a:r>
            <a:r>
              <a:rPr lang="ro-RO" sz="2400" dirty="0">
                <a:solidFill>
                  <a:srgbClr val="002060"/>
                </a:solidFill>
              </a:rPr>
              <a:t> se pot șterge unii termeni.</a:t>
            </a:r>
            <a:endParaRPr lang="ro-RO" sz="2400" dirty="0">
              <a:solidFill>
                <a:srgbClr val="002060"/>
              </a:solidFill>
              <a:cs typeface="Calibri"/>
            </a:endParaRPr>
          </a:p>
          <a:p>
            <a:pPr marL="0" indent="0">
              <a:buNone/>
            </a:pPr>
            <a:endParaRPr lang="ro-RO" sz="2400" dirty="0">
              <a:solidFill>
                <a:srgbClr val="002060"/>
              </a:solidFill>
              <a:cs typeface="Calibri"/>
            </a:endParaRPr>
          </a:p>
          <a:p>
            <a:pPr marL="0" indent="0">
              <a:buNone/>
            </a:pPr>
            <a:r>
              <a:rPr lang="ro-RO" sz="2400" dirty="0">
                <a:solidFill>
                  <a:srgbClr val="002060"/>
                </a:solidFill>
              </a:rPr>
              <a:t>Click pe </a:t>
            </a:r>
            <a:r>
              <a:rPr lang="ro-RO" sz="2400" b="1" i="1" dirty="0">
                <a:solidFill>
                  <a:srgbClr val="002060"/>
                </a:solidFill>
              </a:rPr>
              <a:t>Salvați imaginea.</a:t>
            </a:r>
            <a:endParaRPr lang="ro-RO" sz="2400" b="1" i="1" dirty="0">
              <a:solidFill>
                <a:srgbClr val="002060"/>
              </a:solidFill>
              <a:cs typeface="Calibri"/>
            </a:endParaRPr>
          </a:p>
          <a:p>
            <a:pPr marL="0" indent="0">
              <a:buNone/>
            </a:pPr>
            <a:endParaRPr lang="ro-RO" sz="2400" b="1" i="1" dirty="0">
              <a:solidFill>
                <a:srgbClr val="002060"/>
              </a:solidFill>
              <a:cs typeface="Calibri"/>
            </a:endParaRPr>
          </a:p>
          <a:p>
            <a:pPr marL="0" indent="0">
              <a:buNone/>
            </a:pPr>
            <a:r>
              <a:rPr lang="ro-RO" sz="2400" dirty="0">
                <a:solidFill>
                  <a:srgbClr val="002060"/>
                </a:solidFill>
              </a:rPr>
              <a:t>Să aveți grijă unde salvați harta </a:t>
            </a:r>
            <a:endParaRPr lang="ro-RO" sz="24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ECD89C9-D0CC-4619-9065-1DDA151AB0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19265" y="1307055"/>
            <a:ext cx="9564453" cy="538000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A28203-929D-4484-B33C-FBA7A4F45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249686" y="5872363"/>
            <a:ext cx="653759" cy="653759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6834187" y="885825"/>
            <a:ext cx="161925" cy="6381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9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7F9E6-0261-400D-95CF-984743CFD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Harta va fi format JPEG.</a:t>
            </a: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46" y="1571625"/>
            <a:ext cx="8278854" cy="5026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7C378F7C-3DCF-424D-B09D-8CA52CDE8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643531" y="5757354"/>
            <a:ext cx="1542765" cy="11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190501"/>
            <a:ext cx="7600950" cy="1500188"/>
          </a:xfrm>
        </p:spPr>
        <p:txBody>
          <a:bodyPr>
            <a:normAutofit/>
          </a:bodyPr>
          <a:lstStyle/>
          <a:p>
            <a:r>
              <a:rPr lang="ro-RO" sz="2800" dirty="0" smtClean="0">
                <a:solidFill>
                  <a:srgbClr val="002060"/>
                </a:solidFill>
              </a:rPr>
              <a:t>Exemplul 1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730250"/>
            <a:ext cx="9574840" cy="582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9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190501"/>
            <a:ext cx="7600950" cy="1500188"/>
          </a:xfrm>
        </p:spPr>
        <p:txBody>
          <a:bodyPr>
            <a:normAutofit/>
          </a:bodyPr>
          <a:lstStyle/>
          <a:p>
            <a:r>
              <a:rPr lang="ro-RO" sz="2800" dirty="0" smtClean="0">
                <a:solidFill>
                  <a:srgbClr val="002060"/>
                </a:solidFill>
              </a:rPr>
              <a:t>Exemplul 2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80" y="781050"/>
            <a:ext cx="10042314" cy="555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19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C62934-0DE5-4651-98A1-2DB9DFDE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o-RO" sz="5400" b="1" dirty="0">
                <a:solidFill>
                  <a:srgbClr val="002060"/>
                </a:solidFill>
              </a:rPr>
              <a:t>Google </a:t>
            </a:r>
            <a:r>
              <a:rPr lang="ro-RO" sz="5400" b="1" err="1">
                <a:solidFill>
                  <a:srgbClr val="002060"/>
                </a:solidFill>
              </a:rPr>
              <a:t>Earth</a:t>
            </a:r>
            <a:r>
              <a:rPr lang="ro-RO" sz="5400" b="1" dirty="0">
                <a:solidFill>
                  <a:srgbClr val="002060"/>
                </a:solidFill>
              </a:rPr>
              <a:t> Pro – </a:t>
            </a:r>
            <a:r>
              <a:rPr lang="ro-RO" sz="5400" b="1" err="1">
                <a:solidFill>
                  <a:srgbClr val="002060"/>
                </a:solidFill>
              </a:rPr>
              <a:t>tutoriale</a:t>
            </a:r>
            <a:endParaRPr lang="ro-RO" sz="5400" b="1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7F33BB-4046-45D3-9D63-6107BE88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94" y="1869853"/>
            <a:ext cx="10694193" cy="47877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dirty="0" err="1"/>
              <a:t>Prezentarea</a:t>
            </a:r>
            <a:r>
              <a:rPr lang="en-US" sz="1900" dirty="0"/>
              <a:t> </a:t>
            </a:r>
            <a:r>
              <a:rPr lang="en-US" sz="1900" dirty="0" err="1"/>
              <a:t>unui</a:t>
            </a:r>
            <a:r>
              <a:rPr lang="en-US" sz="1900" dirty="0"/>
              <a:t> </a:t>
            </a:r>
            <a:r>
              <a:rPr lang="en-US" sz="1900" dirty="0" err="1"/>
              <a:t>profesor</a:t>
            </a:r>
            <a:r>
              <a:rPr lang="en-US" sz="1900" dirty="0"/>
              <a:t> de </a:t>
            </a:r>
            <a:r>
              <a:rPr lang="en-US" sz="1900" dirty="0" err="1"/>
              <a:t>geografie</a:t>
            </a:r>
            <a:r>
              <a:rPr lang="en-US" sz="1900" dirty="0"/>
              <a:t> </a:t>
            </a:r>
            <a:r>
              <a:rPr lang="ro-RO" sz="1900" dirty="0"/>
              <a:t>î</a:t>
            </a:r>
            <a:r>
              <a:rPr lang="en-US" sz="1900" dirty="0"/>
              <a:t>n </a:t>
            </a:r>
            <a:r>
              <a:rPr lang="en-US" sz="1900" dirty="0" err="1"/>
              <a:t>limba</a:t>
            </a:r>
            <a:r>
              <a:rPr lang="en-US" sz="1900" dirty="0"/>
              <a:t> rom</a:t>
            </a:r>
            <a:r>
              <a:rPr lang="ro-RO" sz="1900" dirty="0" err="1"/>
              <a:t>ână</a:t>
            </a:r>
            <a:endParaRPr lang="ro-RO" sz="1900" dirty="0" err="1">
              <a:cs typeface="Calibri"/>
            </a:endParaRPr>
          </a:p>
          <a:p>
            <a:pPr marL="0" indent="0">
              <a:buNone/>
            </a:pPr>
            <a:r>
              <a:rPr lang="ro-RO" sz="1900" dirty="0">
                <a:hlinkClick r:id="rId2"/>
              </a:rPr>
              <a:t>https://www.youtube.com/watch?v=DsQ5ujVvsas&amp;list=RDCMUCyyi2sD6AztUmLxSeTg8Ikg&amp;index=17</a:t>
            </a:r>
            <a:r>
              <a:rPr lang="ro-RO" sz="1900" dirty="0"/>
              <a:t> </a:t>
            </a:r>
          </a:p>
          <a:p>
            <a:pPr marL="0" indent="0">
              <a:buNone/>
            </a:pPr>
            <a:r>
              <a:rPr lang="ro-RO" sz="1900" dirty="0"/>
              <a:t>(9 minute) </a:t>
            </a:r>
            <a:endParaRPr lang="ro-RO" dirty="0"/>
          </a:p>
          <a:p>
            <a:endParaRPr lang="ro-RO" sz="1900" dirty="0"/>
          </a:p>
          <a:p>
            <a:r>
              <a:rPr lang="ro-RO" sz="1900" dirty="0"/>
              <a:t>Pentru începători </a:t>
            </a:r>
            <a:endParaRPr lang="ro-RO" sz="1900" dirty="0">
              <a:cs typeface="Calibri"/>
            </a:endParaRPr>
          </a:p>
          <a:p>
            <a:pPr marL="0" indent="0">
              <a:buNone/>
            </a:pPr>
            <a:r>
              <a:rPr lang="ro-RO" sz="1900" dirty="0">
                <a:hlinkClick r:id="rId3"/>
              </a:rPr>
              <a:t>https://www.youtube.com/watch?v=3lGl1VZjtg4&amp;t=809s</a:t>
            </a:r>
            <a:r>
              <a:rPr lang="ro-RO" sz="1900" dirty="0"/>
              <a:t> (36 minute, în limba engleză, fără subtitrare)</a:t>
            </a:r>
            <a:endParaRPr lang="ro-RO" sz="1900" dirty="0">
              <a:cs typeface="Calibri"/>
            </a:endParaRPr>
          </a:p>
          <a:p>
            <a:pPr marL="0" indent="0">
              <a:buNone/>
            </a:pPr>
            <a:r>
              <a:rPr lang="ro-RO" sz="1900" dirty="0">
                <a:hlinkClick r:id="rId4"/>
              </a:rPr>
              <a:t>https://www.youtube.com/watch?v=jaLDNJeuDWg&amp;list=PLLxyyob7YmEHnOBUrhv_Y2seUyqB-GT-W</a:t>
            </a:r>
            <a:r>
              <a:rPr lang="ro-RO" sz="1900" dirty="0"/>
              <a:t> </a:t>
            </a:r>
            <a:endParaRPr lang="ro-RO" sz="1900" dirty="0" smtClean="0"/>
          </a:p>
          <a:p>
            <a:pPr marL="0" indent="0">
              <a:buNone/>
            </a:pPr>
            <a:r>
              <a:rPr lang="ro-RO" sz="1900" dirty="0" smtClean="0"/>
              <a:t>(</a:t>
            </a:r>
            <a:r>
              <a:rPr lang="ro-RO" sz="1900" dirty="0"/>
              <a:t>17 minute, în limba engleză, fără subtitrare)</a:t>
            </a:r>
            <a:endParaRPr lang="ro-RO" sz="1900" dirty="0">
              <a:cs typeface="Calibri"/>
            </a:endParaRPr>
          </a:p>
          <a:p>
            <a:endParaRPr lang="ro-RO" sz="1900" dirty="0"/>
          </a:p>
          <a:p>
            <a:r>
              <a:rPr lang="ro-RO" sz="1900" dirty="0"/>
              <a:t>Pentru avansați:</a:t>
            </a:r>
            <a:endParaRPr lang="ro-RO" sz="1900" dirty="0">
              <a:cs typeface="Calibri"/>
            </a:endParaRPr>
          </a:p>
          <a:p>
            <a:pPr marL="0" indent="0">
              <a:buNone/>
            </a:pPr>
            <a:r>
              <a:rPr lang="ro-RO" sz="1900" b="0" i="0" dirty="0">
                <a:effectLst/>
                <a:latin typeface="Segoe UI"/>
                <a:cs typeface="Segoe UI"/>
                <a:hlinkClick r:id="rId5" tooltip="https://www.youtube.com/watch?v=bkrsshgjw7k"/>
              </a:rPr>
              <a:t>https://www.youtube.com/watch?v=BKrssHGJw7k</a:t>
            </a:r>
            <a:r>
              <a:rPr lang="ro-RO" sz="1900" b="0" i="0" dirty="0">
                <a:effectLst/>
                <a:latin typeface="Segoe UI"/>
                <a:cs typeface="Segoe UI"/>
              </a:rPr>
              <a:t> </a:t>
            </a:r>
            <a:r>
              <a:rPr lang="ro-RO" sz="1900" dirty="0"/>
              <a:t>(22 minute, în limba engleză, fără subtitrare)</a:t>
            </a:r>
            <a:endParaRPr lang="ro-RO" sz="1900" dirty="0">
              <a:cs typeface="Calibri"/>
            </a:endParaRPr>
          </a:p>
          <a:p>
            <a:pPr marL="0" indent="0">
              <a:buNone/>
            </a:pPr>
            <a:endParaRPr lang="ro-RO" sz="1900" b="0" i="0" dirty="0">
              <a:effectLst/>
              <a:latin typeface="Segoe UI" panose="020B0502040204020203" pitchFamily="34" charset="0"/>
            </a:endParaRPr>
          </a:p>
          <a:p>
            <a:endParaRPr lang="ro-RO" sz="1900" b="0" i="0" dirty="0">
              <a:effectLst/>
              <a:latin typeface="Segoe UI" panose="020B0502040204020203" pitchFamily="34" charset="0"/>
            </a:endParaRPr>
          </a:p>
          <a:p>
            <a:endParaRPr lang="ro-RO" sz="1900" dirty="0"/>
          </a:p>
          <a:p>
            <a:endParaRPr lang="ro-RO" sz="1900" dirty="0"/>
          </a:p>
          <a:p>
            <a:endParaRPr lang="ro-RO" sz="1900" dirty="0"/>
          </a:p>
        </p:txBody>
      </p:sp>
    </p:spTree>
    <p:extLst>
      <p:ext uri="{BB962C8B-B14F-4D97-AF65-F5344CB8AC3E}">
        <p14:creationId xmlns:p14="http://schemas.microsoft.com/office/powerpoint/2010/main" val="421941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0">
            <a:extLst>
              <a:ext uri="{FF2B5EF4-FFF2-40B4-BE49-F238E27FC236}">
                <a16:creationId xmlns:a16="http://schemas.microsoft.com/office/drawing/2014/main" xmlns="" id="{5ACC6BB2-28F8-4405-829D-0562733BEE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12">
            <a:extLst>
              <a:ext uri="{FF2B5EF4-FFF2-40B4-BE49-F238E27FC236}">
                <a16:creationId xmlns:a16="http://schemas.microsoft.com/office/drawing/2014/main" xmlns="" id="{5C2E53F0-AD54-4A55-99A0-EC896CE3C2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14">
            <a:extLst>
              <a:ext uri="{FF2B5EF4-FFF2-40B4-BE49-F238E27FC236}">
                <a16:creationId xmlns:a16="http://schemas.microsoft.com/office/drawing/2014/main" xmlns="" id="{D15F19F8-85EE-477A-ACBA-4B6D06978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Realizarea</a:t>
            </a:r>
            <a:r>
              <a:rPr lang="en-US" sz="4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unei</a:t>
            </a:r>
            <a:r>
              <a:rPr lang="en-US" sz="4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hărți</a:t>
            </a:r>
            <a:r>
              <a:rPr lang="en-US" sz="4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digitale</a:t>
            </a:r>
            <a:r>
              <a:rPr lang="en-US" sz="4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în</a:t>
            </a:r>
            <a:r>
              <a:rPr lang="en-US" sz="4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Google Earth Pro</a:t>
            </a:r>
            <a:endParaRPr lang="en-US" sz="4000" kern="1200" dirty="0">
              <a:solidFill>
                <a:srgbClr val="002060"/>
              </a:solidFill>
              <a:latin typeface="+mj-lt"/>
              <a:cs typeface="Calibri Light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xmlns="" id="{92C3387C-D24F-4737-8A37-1DC5CFF09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797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>
          <a:xfrm>
            <a:off x="942975" y="2291315"/>
            <a:ext cx="9601200" cy="3065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841248">
              <a:lnSpc>
                <a:spcPct val="90000"/>
              </a:lnSpc>
              <a:spcAft>
                <a:spcPts val="600"/>
              </a:spcAft>
            </a:pPr>
            <a:r>
              <a:rPr lang="ro-RO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Activitate propusă pentru clasa a V-a</a:t>
            </a:r>
            <a:r>
              <a:rPr lang="ro-RO" sz="2000" dirty="0">
                <a:solidFill>
                  <a:srgbClr val="002060"/>
                </a:solidFill>
              </a:rPr>
              <a:t> , </a:t>
            </a:r>
            <a:r>
              <a:rPr lang="ro-RO" sz="2800" b="1" dirty="0">
                <a:solidFill>
                  <a:srgbClr val="002060"/>
                </a:solidFill>
              </a:rPr>
              <a:t>Geografie</a:t>
            </a:r>
            <a:r>
              <a:rPr lang="ro-RO" sz="2000" b="1" dirty="0">
                <a:solidFill>
                  <a:srgbClr val="002060"/>
                </a:solidFill>
              </a:rPr>
              <a:t> </a:t>
            </a:r>
            <a:endParaRPr lang="ro-RO" sz="2000" b="1" kern="1200" dirty="0">
              <a:solidFill>
                <a:srgbClr val="002060"/>
              </a:solidFill>
              <a:latin typeface="+mn-lt"/>
              <a:cs typeface="Calibri"/>
            </a:endParaRPr>
          </a:p>
          <a:p>
            <a:pPr defTabSz="841248">
              <a:lnSpc>
                <a:spcPct val="90000"/>
              </a:lnSpc>
              <a:spcAft>
                <a:spcPts val="600"/>
              </a:spcAft>
            </a:pPr>
            <a:endParaRPr lang="ro-RO" sz="2000" dirty="0">
              <a:solidFill>
                <a:srgbClr val="002060"/>
              </a:solidFill>
              <a:cs typeface="Calibri"/>
            </a:endParaRPr>
          </a:p>
          <a:p>
            <a:pPr defTabSz="841248">
              <a:lnSpc>
                <a:spcPct val="90000"/>
              </a:lnSpc>
              <a:spcAft>
                <a:spcPts val="600"/>
              </a:spcAft>
            </a:pPr>
            <a:r>
              <a:rPr lang="ro-RO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Lecția: </a:t>
            </a:r>
            <a:r>
              <a:rPr lang="ro-RO" sz="24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Aplicaţii practice: Construirea unor forme simple de reprezentare grafică și cartografică</a:t>
            </a:r>
            <a:endParaRPr lang="en-US" sz="2400" kern="1200" dirty="0">
              <a:solidFill>
                <a:srgbClr val="002060"/>
              </a:solidFill>
              <a:latin typeface="+mn-lt"/>
              <a:cs typeface="Calibri"/>
            </a:endParaRPr>
          </a:p>
          <a:p>
            <a:pPr defTabSz="841248">
              <a:lnSpc>
                <a:spcPct val="90000"/>
              </a:lnSpc>
              <a:spcAft>
                <a:spcPts val="600"/>
              </a:spcAft>
            </a:pPr>
            <a:endParaRPr lang="ro-RO" sz="2000" kern="1200" dirty="0">
              <a:solidFill>
                <a:srgbClr val="002060"/>
              </a:solidFill>
              <a:latin typeface="+mn-lt"/>
              <a:cs typeface="Calibri"/>
            </a:endParaRPr>
          </a:p>
          <a:p>
            <a:pPr defTabSz="841248">
              <a:lnSpc>
                <a:spcPct val="90000"/>
              </a:lnSpc>
              <a:spcAft>
                <a:spcPts val="600"/>
              </a:spcAft>
            </a:pPr>
            <a:endParaRPr lang="ro-RO" sz="2000" dirty="0">
              <a:solidFill>
                <a:srgbClr val="002060"/>
              </a:solidFill>
            </a:endParaRPr>
          </a:p>
          <a:p>
            <a:pPr defTabSz="841248">
              <a:lnSpc>
                <a:spcPct val="90000"/>
              </a:lnSpc>
              <a:spcAft>
                <a:spcPts val="600"/>
              </a:spcAft>
            </a:pPr>
            <a:r>
              <a:rPr lang="ro-RO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Competența specifică vizată: </a:t>
            </a:r>
            <a:endParaRPr lang="ro-RO" sz="2000" kern="1200" dirty="0">
              <a:solidFill>
                <a:srgbClr val="002060"/>
              </a:solidFill>
              <a:latin typeface="+mn-lt"/>
              <a:cs typeface="Calibri"/>
            </a:endParaRPr>
          </a:p>
          <a:p>
            <a:pPr defTabSz="841248">
              <a:lnSpc>
                <a:spcPct val="90000"/>
              </a:lnSpc>
              <a:spcAft>
                <a:spcPts val="600"/>
              </a:spcAft>
            </a:pP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3.1.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Descrierea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unor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elemente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fenomene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şi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procese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geografice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folosind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noţiuni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din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matematică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ştiinţe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şi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tehnologii</a:t>
            </a:r>
            <a:r>
              <a:rPr lang="en-US" sz="2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 </a:t>
            </a:r>
            <a:endParaRPr lang="en-US" sz="2000" kern="1200" dirty="0">
              <a:solidFill>
                <a:srgbClr val="002060"/>
              </a:solidFill>
              <a:latin typeface="+mn-lt"/>
              <a:cs typeface="Calibri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03947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54">
            <a:extLst>
              <a:ext uri="{FF2B5EF4-FFF2-40B4-BE49-F238E27FC236}">
                <a16:creationId xmlns:a16="http://schemas.microsoft.com/office/drawing/2014/main" xmlns="" id="{32AEEBC8-9D30-42EF-95F2-386C2653FB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Google Earth</a:t>
            </a:r>
          </a:p>
        </p:txBody>
      </p:sp>
      <p:sp>
        <p:nvSpPr>
          <p:cNvPr id="2070" name="sketch line">
            <a:extLst>
              <a:ext uri="{FF2B5EF4-FFF2-40B4-BE49-F238E27FC236}">
                <a16:creationId xmlns:a16="http://schemas.microsoft.com/office/drawing/2014/main" xmlns="" id="{2E92FA66-67D7-4CB4-94D3-E643A9AD4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5" y="502920"/>
            <a:ext cx="689457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err="1">
                <a:solidFill>
                  <a:srgbClr val="002060"/>
                </a:solidFill>
              </a:rPr>
              <a:t>este</a:t>
            </a:r>
            <a:r>
              <a:rPr lang="en-US" sz="2200" dirty="0">
                <a:solidFill>
                  <a:srgbClr val="002060"/>
                </a:solidFill>
              </a:rPr>
              <a:t> un software care </a:t>
            </a:r>
            <a:r>
              <a:rPr lang="en-US" sz="2200" err="1">
                <a:solidFill>
                  <a:srgbClr val="002060"/>
                </a:solidFill>
              </a:rPr>
              <a:t>oferă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err="1">
                <a:solidFill>
                  <a:srgbClr val="002060"/>
                </a:solidFill>
              </a:rPr>
              <a:t>gratuit</a:t>
            </a:r>
            <a:r>
              <a:rPr lang="en-US" sz="2200" dirty="0">
                <a:solidFill>
                  <a:srgbClr val="002060"/>
                </a:solidFill>
              </a:rPr>
              <a:t>  </a:t>
            </a:r>
            <a:r>
              <a:rPr lang="en-US" sz="2200" err="1">
                <a:solidFill>
                  <a:srgbClr val="002060"/>
                </a:solidFill>
              </a:rPr>
              <a:t>informații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err="1">
                <a:solidFill>
                  <a:srgbClr val="002060"/>
                </a:solidFill>
              </a:rPr>
              <a:t>geografice</a:t>
            </a:r>
            <a:r>
              <a:rPr lang="en-US" sz="2200" dirty="0">
                <a:solidFill>
                  <a:srgbClr val="002060"/>
                </a:solidFill>
              </a:rPr>
              <a:t> sub </a:t>
            </a:r>
            <a:r>
              <a:rPr lang="en-US" sz="2200" err="1">
                <a:solidFill>
                  <a:srgbClr val="002060"/>
                </a:solidFill>
              </a:rPr>
              <a:t>formă</a:t>
            </a:r>
            <a:r>
              <a:rPr lang="en-US" sz="2200" dirty="0">
                <a:solidFill>
                  <a:srgbClr val="002060"/>
                </a:solidFill>
              </a:rPr>
              <a:t> de </a:t>
            </a:r>
            <a:r>
              <a:rPr lang="en-US" sz="2200" err="1">
                <a:solidFill>
                  <a:srgbClr val="002060"/>
                </a:solidFill>
              </a:rPr>
              <a:t>hartă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err="1">
                <a:solidFill>
                  <a:srgbClr val="002060"/>
                </a:solidFill>
              </a:rPr>
              <a:t>digitală</a:t>
            </a:r>
            <a:r>
              <a:rPr lang="en-US" sz="2200" dirty="0">
                <a:solidFill>
                  <a:srgbClr val="002060"/>
                </a:solidFill>
              </a:rPr>
              <a:t>, text, </a:t>
            </a:r>
            <a:r>
              <a:rPr lang="en-US" sz="2200" err="1">
                <a:solidFill>
                  <a:srgbClr val="002060"/>
                </a:solidFill>
              </a:rPr>
              <a:t>imagini</a:t>
            </a:r>
            <a:r>
              <a:rPr lang="en-US" sz="2200" dirty="0">
                <a:solidFill>
                  <a:srgbClr val="002060"/>
                </a:solidFill>
              </a:rPr>
              <a:t>.</a:t>
            </a:r>
            <a:endParaRPr lang="en-US" sz="22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798" y="2159966"/>
            <a:ext cx="10738024" cy="439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1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xmlns="" id="{32AEEBC8-9D30-42EF-95F2-386C2653FB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655" y="455295"/>
            <a:ext cx="3872293" cy="1558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Google Earth are 3 </a:t>
            </a:r>
            <a:r>
              <a:rPr lang="en-US" sz="24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versiuni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4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utilizare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: on web,</a:t>
            </a:r>
            <a:r>
              <a:rPr lang="en-US" sz="2400" b="1" dirty="0">
                <a:solidFill>
                  <a:srgbClr val="002060"/>
                </a:solidFill>
              </a:rPr>
              <a:t> 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on mobile </a:t>
            </a:r>
            <a:r>
              <a:rPr lang="en-US" sz="24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și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varianta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Pro.</a:t>
            </a:r>
            <a:endParaRPr lang="en-US" sz="2400" b="1" kern="1200">
              <a:solidFill>
                <a:srgbClr val="002060"/>
              </a:solidFill>
              <a:latin typeface="+mj-lt"/>
              <a:cs typeface="Calibri Light"/>
            </a:endParaRP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xmlns="" id="{2E92FA66-67D7-4CB4-94D3-E643A9AD4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7609" y="169546"/>
            <a:ext cx="7406543" cy="18440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002060"/>
                </a:solidFill>
              </a:rPr>
              <a:t>Cu </a:t>
            </a:r>
            <a:r>
              <a:rPr lang="en-US" sz="1900" b="1" err="1">
                <a:solidFill>
                  <a:srgbClr val="002060"/>
                </a:solidFill>
              </a:rPr>
              <a:t>ajutorul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err="1">
                <a:solidFill>
                  <a:srgbClr val="002060"/>
                </a:solidFill>
              </a:rPr>
              <a:t>variantei</a:t>
            </a:r>
            <a:r>
              <a:rPr lang="en-US" sz="1900" b="1" dirty="0">
                <a:solidFill>
                  <a:srgbClr val="002060"/>
                </a:solidFill>
              </a:rPr>
              <a:t> Pro </a:t>
            </a:r>
            <a:endParaRPr lang="ro-RO" b="1" dirty="0">
              <a:solidFill>
                <a:srgbClr val="002060"/>
              </a:solidFill>
              <a:cs typeface="Calibri"/>
            </a:endParaRPr>
          </a:p>
          <a:p>
            <a:r>
              <a:rPr lang="en-US" sz="1900" dirty="0">
                <a:solidFill>
                  <a:srgbClr val="002060"/>
                </a:solidFill>
              </a:rPr>
              <a:t>se pot  </a:t>
            </a:r>
            <a:r>
              <a:rPr lang="en-US" sz="1900" err="1">
                <a:solidFill>
                  <a:srgbClr val="002060"/>
                </a:solidFill>
              </a:rPr>
              <a:t>realiza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err="1">
                <a:solidFill>
                  <a:srgbClr val="002060"/>
                </a:solidFill>
              </a:rPr>
              <a:t>hărți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err="1">
                <a:solidFill>
                  <a:srgbClr val="002060"/>
                </a:solidFill>
              </a:rPr>
              <a:t>digitale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err="1">
                <a:solidFill>
                  <a:srgbClr val="002060"/>
                </a:solidFill>
              </a:rPr>
              <a:t>personalizate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err="1">
                <a:solidFill>
                  <a:srgbClr val="002060"/>
                </a:solidFill>
              </a:rPr>
              <a:t>și</a:t>
            </a:r>
            <a:r>
              <a:rPr lang="en-US" sz="1900" dirty="0">
                <a:solidFill>
                  <a:srgbClr val="002060"/>
                </a:solidFill>
              </a:rPr>
              <a:t> profile </a:t>
            </a:r>
            <a:r>
              <a:rPr lang="en-US" sz="1900" err="1">
                <a:solidFill>
                  <a:srgbClr val="002060"/>
                </a:solidFill>
              </a:rPr>
              <a:t>transversale</a:t>
            </a:r>
            <a:r>
              <a:rPr lang="en-US" sz="1900" dirty="0">
                <a:solidFill>
                  <a:srgbClr val="002060"/>
                </a:solidFill>
              </a:rPr>
              <a:t>, </a:t>
            </a:r>
            <a:endParaRPr lang="en-US" sz="1900" dirty="0">
              <a:solidFill>
                <a:srgbClr val="002060"/>
              </a:solidFill>
              <a:cs typeface="Calibri"/>
            </a:endParaRPr>
          </a:p>
          <a:p>
            <a:r>
              <a:rPr lang="en-US" sz="1900" dirty="0">
                <a:solidFill>
                  <a:srgbClr val="002060"/>
                </a:solidFill>
              </a:rPr>
              <a:t>se pot </a:t>
            </a:r>
            <a:r>
              <a:rPr lang="en-US" sz="1900" err="1">
                <a:solidFill>
                  <a:srgbClr val="002060"/>
                </a:solidFill>
              </a:rPr>
              <a:t>vizualiza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err="1">
                <a:solidFill>
                  <a:srgbClr val="002060"/>
                </a:solidFill>
              </a:rPr>
              <a:t>în</a:t>
            </a:r>
            <a:r>
              <a:rPr lang="en-US" sz="1900" dirty="0">
                <a:solidFill>
                  <a:srgbClr val="002060"/>
                </a:solidFill>
              </a:rPr>
              <a:t> format 3D </a:t>
            </a:r>
            <a:r>
              <a:rPr lang="en-US" sz="1900" err="1">
                <a:solidFill>
                  <a:srgbClr val="002060"/>
                </a:solidFill>
              </a:rPr>
              <a:t>vulcani</a:t>
            </a:r>
            <a:r>
              <a:rPr lang="en-US" sz="1900" dirty="0">
                <a:solidFill>
                  <a:srgbClr val="002060"/>
                </a:solidFill>
              </a:rPr>
              <a:t>, </a:t>
            </a:r>
            <a:r>
              <a:rPr lang="en-US" sz="1900" err="1">
                <a:solidFill>
                  <a:srgbClr val="002060"/>
                </a:solidFill>
              </a:rPr>
              <a:t>lanțuri</a:t>
            </a:r>
            <a:r>
              <a:rPr lang="en-US" sz="1900" dirty="0">
                <a:solidFill>
                  <a:srgbClr val="002060"/>
                </a:solidFill>
              </a:rPr>
              <a:t> montane, </a:t>
            </a:r>
            <a:r>
              <a:rPr lang="en-US" sz="1900" err="1">
                <a:solidFill>
                  <a:srgbClr val="002060"/>
                </a:solidFill>
              </a:rPr>
              <a:t>clădiri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err="1">
                <a:solidFill>
                  <a:srgbClr val="002060"/>
                </a:solidFill>
              </a:rPr>
              <a:t>foarte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err="1">
                <a:solidFill>
                  <a:srgbClr val="002060"/>
                </a:solidFill>
              </a:rPr>
              <a:t>cunoscute</a:t>
            </a:r>
            <a:r>
              <a:rPr lang="en-US" sz="1900" dirty="0">
                <a:solidFill>
                  <a:srgbClr val="002060"/>
                </a:solidFill>
              </a:rPr>
              <a:t> etc.</a:t>
            </a:r>
            <a:endParaRPr lang="en-US" sz="19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9989" y="2302842"/>
            <a:ext cx="8752141" cy="437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11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32AEEBC8-9D30-42EF-95F2-386C2653FB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Google Earth Pro</a:t>
            </a:r>
            <a:r>
              <a:rPr lang="en-US" sz="3600" b="1" dirty="0">
                <a:solidFill>
                  <a:srgbClr val="002060"/>
                </a:solidFill>
              </a:rPr>
              <a:t> </a:t>
            </a:r>
            <a:endParaRPr lang="en-US" sz="36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xmlns="" id="{2E92FA66-67D7-4CB4-94D3-E643A9AD4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5233" y="276702"/>
            <a:ext cx="7013638" cy="17249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err="1">
                <a:solidFill>
                  <a:srgbClr val="002060"/>
                </a:solidFill>
              </a:rPr>
              <a:t>trebuie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err="1">
                <a:solidFill>
                  <a:srgbClr val="002060"/>
                </a:solidFill>
              </a:rPr>
              <a:t>descărcat</a:t>
            </a:r>
            <a:r>
              <a:rPr lang="en-US" sz="2200" dirty="0">
                <a:solidFill>
                  <a:srgbClr val="002060"/>
                </a:solidFill>
              </a:rPr>
              <a:t> </a:t>
            </a:r>
            <a:endParaRPr lang="en-US" sz="2200" dirty="0">
              <a:solidFill>
                <a:srgbClr val="002060"/>
              </a:solidFill>
              <a:cs typeface="Calibri"/>
            </a:endParaRPr>
          </a:p>
          <a:p>
            <a:r>
              <a:rPr lang="en-US" sz="2200" err="1">
                <a:solidFill>
                  <a:srgbClr val="002060"/>
                </a:solidFill>
              </a:rPr>
              <a:t>poate</a:t>
            </a:r>
            <a:r>
              <a:rPr lang="en-US" sz="2200" dirty="0">
                <a:solidFill>
                  <a:srgbClr val="002060"/>
                </a:solidFill>
              </a:rPr>
              <a:t> fi </a:t>
            </a:r>
            <a:r>
              <a:rPr lang="en-US" sz="2200" err="1">
                <a:solidFill>
                  <a:srgbClr val="002060"/>
                </a:solidFill>
              </a:rPr>
              <a:t>utilizat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err="1">
                <a:solidFill>
                  <a:srgbClr val="002060"/>
                </a:solidFill>
              </a:rPr>
              <a:t>doar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err="1">
                <a:solidFill>
                  <a:srgbClr val="002060"/>
                </a:solidFill>
              </a:rPr>
              <a:t>dacă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err="1">
                <a:solidFill>
                  <a:srgbClr val="002060"/>
                </a:solidFill>
              </a:rPr>
              <a:t>există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err="1">
                <a:solidFill>
                  <a:srgbClr val="002060"/>
                </a:solidFill>
              </a:rPr>
              <a:t>conexiune</a:t>
            </a:r>
            <a:r>
              <a:rPr lang="en-US" sz="2200" dirty="0">
                <a:solidFill>
                  <a:srgbClr val="002060"/>
                </a:solidFill>
              </a:rPr>
              <a:t> la internet</a:t>
            </a:r>
            <a:endParaRPr lang="en-US" sz="2200" dirty="0">
              <a:solidFill>
                <a:srgbClr val="002060"/>
              </a:solidFill>
              <a:cs typeface="Calibri"/>
            </a:endParaRPr>
          </a:p>
          <a:p>
            <a:r>
              <a:rPr lang="en-US" sz="2200" err="1">
                <a:solidFill>
                  <a:srgbClr val="002060"/>
                </a:solidFill>
              </a:rPr>
              <a:t>poate</a:t>
            </a:r>
            <a:r>
              <a:rPr lang="en-US" sz="2200" dirty="0">
                <a:solidFill>
                  <a:srgbClr val="002060"/>
                </a:solidFill>
              </a:rPr>
              <a:t> fi </a:t>
            </a:r>
            <a:r>
              <a:rPr lang="en-US" sz="2200" err="1">
                <a:solidFill>
                  <a:srgbClr val="002060"/>
                </a:solidFill>
              </a:rPr>
              <a:t>utilizat</a:t>
            </a:r>
            <a:r>
              <a:rPr lang="en-US" sz="2200" dirty="0">
                <a:solidFill>
                  <a:srgbClr val="002060"/>
                </a:solidFill>
              </a:rPr>
              <a:t> pe PC, Mac </a:t>
            </a:r>
            <a:r>
              <a:rPr lang="en-US" sz="2200" err="1">
                <a:solidFill>
                  <a:srgbClr val="002060"/>
                </a:solidFill>
              </a:rPr>
              <a:t>sau</a:t>
            </a:r>
            <a:r>
              <a:rPr lang="en-US" sz="2200" dirty="0">
                <a:solidFill>
                  <a:srgbClr val="002060"/>
                </a:solidFill>
              </a:rPr>
              <a:t> Linux</a:t>
            </a:r>
            <a:endParaRPr lang="en-US" sz="22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25" y="2077154"/>
            <a:ext cx="10302442" cy="424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10341092" y="6400800"/>
            <a:ext cx="1778995" cy="450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solidFill>
                  <a:srgbClr val="002060"/>
                </a:solidFill>
              </a:rPr>
              <a:t>Descărcare</a:t>
            </a:r>
            <a:r>
              <a:rPr lang="en-US" sz="4000" dirty="0" smtClean="0"/>
              <a:t> </a:t>
            </a:r>
            <a:endParaRPr lang="en-US" sz="4000" dirty="0"/>
          </a:p>
        </p:txBody>
      </p:sp>
      <p:sp>
        <p:nvSpPr>
          <p:cNvPr id="10" name="Săgeată: jos 1">
            <a:extLst>
              <a:ext uri="{FF2B5EF4-FFF2-40B4-BE49-F238E27FC236}">
                <a16:creationId xmlns:a16="http://schemas.microsoft.com/office/drawing/2014/main" xmlns="" id="{66245EBF-D157-321A-0274-61DC23481894}"/>
              </a:ext>
            </a:extLst>
          </p:cNvPr>
          <p:cNvSpPr/>
          <p:nvPr/>
        </p:nvSpPr>
        <p:spPr>
          <a:xfrm rot="7683229">
            <a:off x="9625511" y="5574317"/>
            <a:ext cx="404812" cy="122634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299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6C8389-7A30-4D6A-AAF3-83332F429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1810A-3ECC-4F3E-8431-ACB42B3E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Puteți căuta orice locație</a:t>
            </a:r>
          </a:p>
        </p:txBody>
      </p:sp>
      <p:sp>
        <p:nvSpPr>
          <p:cNvPr id="6" name="Săgeată: jos 5">
            <a:extLst>
              <a:ext uri="{FF2B5EF4-FFF2-40B4-BE49-F238E27FC236}">
                <a16:creationId xmlns:a16="http://schemas.microsoft.com/office/drawing/2014/main" xmlns="" id="{F6A32EF0-9C45-E553-8BCC-A5D95F730639}"/>
              </a:ext>
            </a:extLst>
          </p:cNvPr>
          <p:cNvSpPr/>
          <p:nvPr/>
        </p:nvSpPr>
        <p:spPr>
          <a:xfrm rot="8280000">
            <a:off x="1760484" y="-5161"/>
            <a:ext cx="321469" cy="363140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8585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8" name="Rectangle 5130">
            <a:extLst>
              <a:ext uri="{FF2B5EF4-FFF2-40B4-BE49-F238E27FC236}">
                <a16:creationId xmlns:a16="http://schemas.microsoft.com/office/drawing/2014/main" xmlns="" id="{0DEDCC5D-8B8A-40DB-BE90-A3AA27C64A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29" name="Group 5132">
            <a:extLst>
              <a:ext uri="{FF2B5EF4-FFF2-40B4-BE49-F238E27FC236}">
                <a16:creationId xmlns:a16="http://schemas.microsoft.com/office/drawing/2014/main" xmlns="" id="{65167ED7-6315-43AB-B1B6-C326D5FD8F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-2774503" y="3088346"/>
            <a:ext cx="6406718" cy="849175"/>
            <a:chOff x="6378158" y="1998368"/>
            <a:chExt cx="6137120" cy="1258650"/>
          </a:xfrm>
          <a:solidFill>
            <a:schemeClr val="accent4"/>
          </a:solidFill>
        </p:grpSpPr>
        <p:sp>
          <p:nvSpPr>
            <p:cNvPr id="5134" name="Rectangle 5133">
              <a:extLst>
                <a:ext uri="{FF2B5EF4-FFF2-40B4-BE49-F238E27FC236}">
                  <a16:creationId xmlns:a16="http://schemas.microsoft.com/office/drawing/2014/main" xmlns="" id="{EF4D8839-FB03-487D-ACC8-8BFEDD4FEB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5" name="Rectangle 5134">
              <a:extLst>
                <a:ext uri="{FF2B5EF4-FFF2-40B4-BE49-F238E27FC236}">
                  <a16:creationId xmlns:a16="http://schemas.microsoft.com/office/drawing/2014/main" xmlns="" id="{0EF75023-9A3B-42FC-B704-61A8F7BEF4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6378158" y="2404732"/>
              <a:ext cx="6137120" cy="8522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37" name="Rectangle 5136">
            <a:extLst>
              <a:ext uri="{FF2B5EF4-FFF2-40B4-BE49-F238E27FC236}">
                <a16:creationId xmlns:a16="http://schemas.microsoft.com/office/drawing/2014/main" xmlns="" id="{CBC4F608-B4B8-48C3-9572-C0F061B1CD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F607C2-4700-4AC2-913A-DBB2494B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962" y="-170"/>
            <a:ext cx="10683189" cy="921046"/>
          </a:xfrm>
        </p:spPr>
        <p:txBody>
          <a:bodyPr anchor="b">
            <a:noAutofit/>
          </a:bodyPr>
          <a:lstStyle/>
          <a:p>
            <a:r>
              <a:rPr lang="ro-RO" sz="2800" b="1" dirty="0">
                <a:solidFill>
                  <a:srgbClr val="002060"/>
                </a:solidFill>
              </a:rPr>
              <a:t>Pentru realizarea unei </a:t>
            </a:r>
            <a:r>
              <a:rPr lang="ro-RO" sz="2800" b="1" u="sng" dirty="0">
                <a:solidFill>
                  <a:srgbClr val="FF0000"/>
                </a:solidFill>
              </a:rPr>
              <a:t>hărți meteorologice </a:t>
            </a:r>
            <a:r>
              <a:rPr lang="ro-RO" sz="2800" b="1" dirty="0">
                <a:solidFill>
                  <a:srgbClr val="002060"/>
                </a:solidFill>
              </a:rPr>
              <a:t>aveți nevoie de 4 iconițe / butoane de pe bara de sus</a:t>
            </a:r>
            <a:r>
              <a:rPr lang="ro-RO" sz="2800" b="1" dirty="0" smtClean="0">
                <a:solidFill>
                  <a:srgbClr val="002060"/>
                </a:solidFill>
              </a:rPr>
              <a:t>: marcator, linie, poligon și butonul de salvare</a:t>
            </a:r>
            <a:endParaRPr lang="ro-RO" sz="2800" b="1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EE958F-3F9E-4B60-BBD2-76A25E4529F6}"/>
              </a:ext>
            </a:extLst>
          </p:cNvPr>
          <p:cNvSpPr>
            <a:spLocks/>
          </p:cNvSpPr>
          <p:nvPr/>
        </p:nvSpPr>
        <p:spPr>
          <a:xfrm>
            <a:off x="567069" y="1259546"/>
            <a:ext cx="7070234" cy="435275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603504">
              <a:spcAft>
                <a:spcPts val="600"/>
              </a:spcAft>
            </a:pPr>
            <a:r>
              <a:rPr lang="ro-RO" b="1" kern="1200" dirty="0">
                <a:latin typeface="+mn-lt"/>
                <a:ea typeface="+mn-ea"/>
                <a:cs typeface="+mn-cs"/>
              </a:rPr>
              <a:t>marcator</a:t>
            </a:r>
            <a:r>
              <a:rPr lang="ro-RO" b="1" dirty="0"/>
              <a:t> </a:t>
            </a:r>
          </a:p>
          <a:p>
            <a:pPr defTabSz="603504">
              <a:spcAft>
                <a:spcPts val="600"/>
              </a:spcAft>
            </a:pPr>
            <a:r>
              <a:rPr lang="ro-RO" b="1" dirty="0"/>
              <a:t>    </a:t>
            </a:r>
            <a:endParaRPr lang="ro-RO" b="1"/>
          </a:p>
          <a:p>
            <a:pPr defTabSz="603504">
              <a:spcAft>
                <a:spcPts val="600"/>
              </a:spcAft>
            </a:pPr>
            <a:endParaRPr lang="ro-RO" b="1" kern="1200">
              <a:latin typeface="+mn-lt"/>
              <a:cs typeface="Calibri"/>
            </a:endParaRPr>
          </a:p>
          <a:p>
            <a:pPr defTabSz="603504">
              <a:spcAft>
                <a:spcPts val="600"/>
              </a:spcAft>
            </a:pPr>
            <a:r>
              <a:rPr lang="ro-RO" b="1" kern="1200" dirty="0">
                <a:latin typeface="+mn-lt"/>
                <a:ea typeface="+mn-ea"/>
                <a:cs typeface="+mn-cs"/>
              </a:rPr>
              <a:t>linie</a:t>
            </a:r>
            <a:r>
              <a:rPr lang="ro-RO" b="1" dirty="0"/>
              <a:t>  	</a:t>
            </a:r>
            <a:endParaRPr lang="ro-RO" b="1" kern="1200" dirty="0">
              <a:latin typeface="+mn-lt"/>
              <a:cs typeface="Calibri"/>
            </a:endParaRPr>
          </a:p>
          <a:p>
            <a:pPr defTabSz="603504">
              <a:spcAft>
                <a:spcPts val="600"/>
              </a:spcAft>
            </a:pPr>
            <a:endParaRPr lang="ro-RO" b="1" dirty="0"/>
          </a:p>
          <a:p>
            <a:pPr defTabSz="603504">
              <a:spcAft>
                <a:spcPts val="600"/>
              </a:spcAft>
            </a:pPr>
            <a:endParaRPr lang="ro-RO" b="1" dirty="0"/>
          </a:p>
          <a:p>
            <a:pPr defTabSz="603504">
              <a:spcAft>
                <a:spcPts val="600"/>
              </a:spcAft>
            </a:pPr>
            <a:r>
              <a:rPr lang="ro-RO" b="1" kern="1200" dirty="0">
                <a:latin typeface="+mn-lt"/>
                <a:ea typeface="+mn-ea"/>
                <a:cs typeface="+mn-cs"/>
              </a:rPr>
              <a:t>poligon</a:t>
            </a:r>
            <a:r>
              <a:rPr lang="ro-RO" b="1" dirty="0"/>
              <a:t> </a:t>
            </a:r>
            <a:endParaRPr lang="ro-RO" b="1" kern="1200" dirty="0">
              <a:latin typeface="+mn-lt"/>
              <a:cs typeface="Calibri"/>
            </a:endParaRPr>
          </a:p>
          <a:p>
            <a:pPr defTabSz="603504">
              <a:spcAft>
                <a:spcPts val="600"/>
              </a:spcAft>
            </a:pPr>
            <a:endParaRPr lang="ro-RO" b="1" dirty="0"/>
          </a:p>
          <a:p>
            <a:pPr defTabSz="603504">
              <a:spcAft>
                <a:spcPts val="600"/>
              </a:spcAft>
            </a:pPr>
            <a:endParaRPr lang="ro-RO" b="1" dirty="0"/>
          </a:p>
          <a:p>
            <a:pPr defTabSz="603504">
              <a:spcAft>
                <a:spcPts val="600"/>
              </a:spcAft>
            </a:pPr>
            <a:r>
              <a:rPr lang="ro-RO" b="1" kern="1200" dirty="0">
                <a:latin typeface="+mn-lt"/>
                <a:ea typeface="+mn-ea"/>
                <a:cs typeface="+mn-cs"/>
              </a:rPr>
              <a:t>salvați imagine</a:t>
            </a:r>
            <a:endParaRPr lang="ro-RO" b="1" kern="1200" dirty="0">
              <a:latin typeface="+mn-lt"/>
              <a:cs typeface="Calibri"/>
            </a:endParaRPr>
          </a:p>
          <a:p>
            <a:pPr defTabSz="603504">
              <a:spcAft>
                <a:spcPts val="600"/>
              </a:spcAft>
            </a:pPr>
            <a:endParaRPr lang="ro-RO" b="1" kern="1200" dirty="0">
              <a:solidFill>
                <a:schemeClr val="tx1"/>
              </a:solidFill>
              <a:latin typeface="+mn-lt"/>
              <a:cs typeface="Calibri"/>
            </a:endParaRPr>
          </a:p>
          <a:p>
            <a:pPr>
              <a:spcAft>
                <a:spcPts val="600"/>
              </a:spcAft>
            </a:pPr>
            <a:endParaRPr lang="ro-RO" sz="1188">
              <a:cs typeface="Calibri"/>
            </a:endParaRPr>
          </a:p>
          <a:p>
            <a:pPr>
              <a:spcAft>
                <a:spcPts val="600"/>
              </a:spcAft>
            </a:pPr>
            <a:endParaRPr lang="ro-RO">
              <a:cs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69" y="926475"/>
            <a:ext cx="9829263" cy="547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1" y="1691184"/>
            <a:ext cx="623811" cy="429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4" y="2742644"/>
            <a:ext cx="635031" cy="621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6" y="3806460"/>
            <a:ext cx="688266" cy="442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73" y="4852847"/>
            <a:ext cx="646938" cy="621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8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xmlns="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r="21270" b="1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xmlns="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6155" name="Freeform: Shape 6154">
            <a:extLst>
              <a:ext uri="{FF2B5EF4-FFF2-40B4-BE49-F238E27FC236}">
                <a16:creationId xmlns:a16="http://schemas.microsoft.com/office/drawing/2014/main" xmlns="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6157" name="Freeform: Shape 6156">
            <a:extLst>
              <a:ext uri="{FF2B5EF4-FFF2-40B4-BE49-F238E27FC236}">
                <a16:creationId xmlns:a16="http://schemas.microsoft.com/office/drawing/2014/main" xmlns="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19D0A2-2438-456E-AC71-E7F74573C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7188" y="2722729"/>
            <a:ext cx="3883777" cy="2700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 dirty="0" err="1">
                <a:solidFill>
                  <a:srgbClr val="002060"/>
                </a:solidFill>
              </a:rPr>
              <a:t>Poligonul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linia</a:t>
            </a:r>
            <a:r>
              <a:rPr lang="en-US" sz="2000" dirty="0">
                <a:solidFill>
                  <a:srgbClr val="002060"/>
                </a:solidFill>
              </a:rPr>
              <a:t> le </a:t>
            </a:r>
            <a:r>
              <a:rPr lang="en-US" sz="2000" dirty="0" err="1">
                <a:solidFill>
                  <a:srgbClr val="002060"/>
                </a:solidFill>
              </a:rPr>
              <a:t>folosiți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pentru</a:t>
            </a:r>
            <a:r>
              <a:rPr lang="en-US" sz="2000" dirty="0">
                <a:solidFill>
                  <a:srgbClr val="002060"/>
                </a:solidFill>
              </a:rPr>
              <a:t> a </a:t>
            </a:r>
            <a:r>
              <a:rPr lang="en-US" sz="2000" dirty="0" err="1">
                <a:solidFill>
                  <a:srgbClr val="002060"/>
                </a:solidFill>
              </a:rPr>
              <a:t>delimita</a:t>
            </a:r>
            <a:r>
              <a:rPr lang="en-US" sz="2000" dirty="0">
                <a:solidFill>
                  <a:srgbClr val="002060"/>
                </a:solidFill>
              </a:rPr>
              <a:t> o </a:t>
            </a:r>
            <a:r>
              <a:rPr lang="en-US" sz="2000" dirty="0" err="1">
                <a:solidFill>
                  <a:srgbClr val="002060"/>
                </a:solidFill>
              </a:rPr>
              <a:t>țară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un </a:t>
            </a:r>
            <a:r>
              <a:rPr lang="en-US" sz="2000" dirty="0" err="1">
                <a:solidFill>
                  <a:srgbClr val="002060"/>
                </a:solidFill>
              </a:rPr>
              <a:t>județ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pentru</a:t>
            </a:r>
            <a:r>
              <a:rPr lang="en-US" sz="2000" dirty="0">
                <a:solidFill>
                  <a:srgbClr val="002060"/>
                </a:solidFill>
              </a:rPr>
              <a:t> care </a:t>
            </a:r>
            <a:r>
              <a:rPr lang="en-US" sz="2000" dirty="0" err="1">
                <a:solidFill>
                  <a:srgbClr val="002060"/>
                </a:solidFill>
              </a:rPr>
              <a:t>vreți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faceți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harta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meteorologică</a:t>
            </a:r>
            <a:r>
              <a:rPr lang="en-US" sz="2000" dirty="0">
                <a:solidFill>
                  <a:srgbClr val="002060"/>
                </a:solidFill>
              </a:rPr>
              <a:t>. </a:t>
            </a:r>
            <a:endParaRPr lang="en-US" sz="2000" b="1" i="1" dirty="0">
              <a:solidFill>
                <a:srgbClr val="002060"/>
              </a:solidFill>
              <a:cs typeface="Calibri"/>
            </a:endParaRPr>
          </a:p>
          <a:p>
            <a:pPr marL="0"/>
            <a:r>
              <a:rPr lang="en-US" sz="2000" dirty="0" err="1">
                <a:solidFill>
                  <a:srgbClr val="002060"/>
                </a:solidFill>
              </a:rPr>
              <a:t>Bifați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în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o-RO" sz="2000" dirty="0" smtClean="0">
                <a:solidFill>
                  <a:srgbClr val="002060"/>
                </a:solidFill>
              </a:rPr>
              <a:t>stânga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(</a:t>
            </a:r>
            <a:r>
              <a:rPr lang="en-US" sz="2000" dirty="0" err="1">
                <a:solidFill>
                  <a:srgbClr val="002060"/>
                </a:solidFill>
              </a:rPr>
              <a:t>jos</a:t>
            </a:r>
            <a:r>
              <a:rPr lang="en-US" sz="2000" dirty="0">
                <a:solidFill>
                  <a:srgbClr val="002060"/>
                </a:solidFill>
              </a:rPr>
              <a:t>) </a:t>
            </a:r>
            <a:r>
              <a:rPr lang="en-US" sz="2000" b="1" i="1" dirty="0" err="1">
                <a:solidFill>
                  <a:srgbClr val="FF0000"/>
                </a:solidFill>
              </a:rPr>
              <a:t>Granițe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și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denumiri</a:t>
            </a:r>
            <a:r>
              <a:rPr lang="en-US" sz="2000" b="1" i="1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Veți</a:t>
            </a:r>
            <a:r>
              <a:rPr lang="en-US" sz="2000" dirty="0">
                <a:solidFill>
                  <a:srgbClr val="002060"/>
                </a:solidFill>
              </a:rPr>
              <a:t> merge cu mouse-</a:t>
            </a:r>
            <a:r>
              <a:rPr lang="en-US" sz="2000" dirty="0" err="1">
                <a:solidFill>
                  <a:srgbClr val="002060"/>
                </a:solidFill>
              </a:rPr>
              <a:t>ul</a:t>
            </a:r>
            <a:r>
              <a:rPr lang="en-US" sz="2000" dirty="0">
                <a:solidFill>
                  <a:srgbClr val="002060"/>
                </a:solidFill>
              </a:rPr>
              <a:t> de-a </a:t>
            </a:r>
            <a:r>
              <a:rPr lang="en-US" sz="2000" dirty="0" err="1">
                <a:solidFill>
                  <a:srgbClr val="002060"/>
                </a:solidFill>
              </a:rPr>
              <a:t>lungul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graniței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endParaRPr lang="en-US" sz="2000" b="1" i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4" name="Săgeată: jos 3">
            <a:extLst>
              <a:ext uri="{FF2B5EF4-FFF2-40B4-BE49-F238E27FC236}">
                <a16:creationId xmlns:a16="http://schemas.microsoft.com/office/drawing/2014/main" xmlns="" id="{7AE16DEF-AC49-5628-89A2-F931AAC70F48}"/>
              </a:ext>
            </a:extLst>
          </p:cNvPr>
          <p:cNvSpPr/>
          <p:nvPr/>
        </p:nvSpPr>
        <p:spPr>
          <a:xfrm rot="5400000">
            <a:off x="4945405" y="1786730"/>
            <a:ext cx="571500" cy="546496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027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7363FD-7E77-4145-9483-331A807A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9E76BFC-2F8C-48C3-B9A2-5F0696F740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9091" b="9091"/>
          <a:stretch/>
        </p:blipFill>
        <p:spPr>
          <a:xfrm>
            <a:off x="609600" y="970364"/>
            <a:ext cx="10239375" cy="575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804A11-A118-4842-96D6-6D64EE721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0500"/>
            <a:ext cx="12192000" cy="838200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000" i="1" dirty="0" err="1">
                <a:solidFill>
                  <a:srgbClr val="002060"/>
                </a:solidFill>
              </a:rPr>
              <a:t>Când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dați</a:t>
            </a:r>
            <a:r>
              <a:rPr lang="en-US" sz="2000" i="1" dirty="0">
                <a:solidFill>
                  <a:srgbClr val="002060"/>
                </a:solidFill>
              </a:rPr>
              <a:t> click pe </a:t>
            </a:r>
            <a:r>
              <a:rPr lang="en-US" sz="2000" i="1" dirty="0" err="1">
                <a:solidFill>
                  <a:srgbClr val="002060"/>
                </a:solidFill>
              </a:rPr>
              <a:t>iconița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linie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i="1" dirty="0">
                <a:solidFill>
                  <a:srgbClr val="002060"/>
                </a:solidFill>
              </a:rPr>
              <a:t>(</a:t>
            </a:r>
            <a:r>
              <a:rPr lang="en-US" sz="2000" i="1" dirty="0" err="1">
                <a:solidFill>
                  <a:srgbClr val="002060"/>
                </a:solidFill>
              </a:rPr>
              <a:t>este</a:t>
            </a:r>
            <a:r>
              <a:rPr lang="en-US" sz="2000" i="1" dirty="0">
                <a:solidFill>
                  <a:srgbClr val="002060"/>
                </a:solidFill>
              </a:rPr>
              <a:t> a 4-a) </a:t>
            </a:r>
            <a:r>
              <a:rPr lang="en-US" sz="2000" i="1" dirty="0" err="1">
                <a:solidFill>
                  <a:srgbClr val="002060"/>
                </a:solidFill>
              </a:rPr>
              <a:t>sau</a:t>
            </a:r>
            <a:r>
              <a:rPr lang="en-US" sz="2000" i="1" dirty="0">
                <a:solidFill>
                  <a:srgbClr val="002060"/>
                </a:solidFill>
              </a:rPr>
              <a:t> pe </a:t>
            </a:r>
            <a:r>
              <a:rPr lang="en-US" sz="2000" i="1" dirty="0" err="1">
                <a:solidFill>
                  <a:srgbClr val="002060"/>
                </a:solidFill>
              </a:rPr>
              <a:t>iconița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poligon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i="1" dirty="0">
                <a:solidFill>
                  <a:srgbClr val="002060"/>
                </a:solidFill>
              </a:rPr>
              <a:t>(</a:t>
            </a:r>
            <a:r>
              <a:rPr lang="en-US" sz="2000" i="1" dirty="0" err="1">
                <a:solidFill>
                  <a:srgbClr val="002060"/>
                </a:solidFill>
              </a:rPr>
              <a:t>este</a:t>
            </a:r>
            <a:r>
              <a:rPr lang="en-US" sz="2000" i="1" dirty="0">
                <a:solidFill>
                  <a:srgbClr val="002060"/>
                </a:solidFill>
              </a:rPr>
              <a:t> a 3-a) o </a:t>
            </a:r>
            <a:r>
              <a:rPr lang="en-US" sz="2000" i="1" dirty="0" err="1">
                <a:solidFill>
                  <a:srgbClr val="002060"/>
                </a:solidFill>
              </a:rPr>
              <a:t>să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vă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apară</a:t>
            </a:r>
            <a:r>
              <a:rPr lang="en-US" sz="2000" i="1" dirty="0">
                <a:solidFill>
                  <a:srgbClr val="002060"/>
                </a:solidFill>
              </a:rPr>
              <a:t> o </a:t>
            </a:r>
            <a:r>
              <a:rPr lang="en-US" sz="2000" i="1" dirty="0" err="1">
                <a:solidFill>
                  <a:srgbClr val="002060"/>
                </a:solidFill>
              </a:rPr>
              <a:t>fereastră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în</a:t>
            </a:r>
            <a:r>
              <a:rPr lang="en-US" sz="2000" i="1" dirty="0">
                <a:solidFill>
                  <a:srgbClr val="002060"/>
                </a:solidFill>
              </a:rPr>
              <a:t> care </a:t>
            </a:r>
            <a:r>
              <a:rPr lang="en-US" sz="2000" i="1" dirty="0" err="1">
                <a:solidFill>
                  <a:srgbClr val="002060"/>
                </a:solidFill>
              </a:rPr>
              <a:t>dați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nume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liniei</a:t>
            </a:r>
            <a:r>
              <a:rPr lang="en-US" sz="2000" i="1" dirty="0">
                <a:solidFill>
                  <a:srgbClr val="002060"/>
                </a:solidFill>
              </a:rPr>
              <a:t> / </a:t>
            </a:r>
            <a:r>
              <a:rPr lang="en-US" sz="2000" i="1" dirty="0" err="1">
                <a:solidFill>
                  <a:srgbClr val="002060"/>
                </a:solidFill>
              </a:rPr>
              <a:t>poligonului</a:t>
            </a:r>
            <a:r>
              <a:rPr lang="en-US" sz="2000" i="1" dirty="0">
                <a:solidFill>
                  <a:srgbClr val="002060"/>
                </a:solidFill>
              </a:rPr>
              <a:t> (</a:t>
            </a:r>
            <a:r>
              <a:rPr lang="en-US" sz="2000" i="1" dirty="0" err="1">
                <a:solidFill>
                  <a:srgbClr val="002060"/>
                </a:solidFill>
              </a:rPr>
              <a:t>numele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țării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alese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sau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județului</a:t>
            </a:r>
            <a:r>
              <a:rPr lang="en-US" sz="2000" i="1" dirty="0">
                <a:solidFill>
                  <a:srgbClr val="002060"/>
                </a:solidFill>
              </a:rPr>
              <a:t>). </a:t>
            </a:r>
            <a:r>
              <a:rPr lang="en-US" sz="2000" i="1" dirty="0" err="1">
                <a:solidFill>
                  <a:srgbClr val="002060"/>
                </a:solidFill>
              </a:rPr>
              <a:t>Puteți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alege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grosimea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liniei</a:t>
            </a:r>
            <a:r>
              <a:rPr lang="en-US" sz="2000" i="1" dirty="0">
                <a:solidFill>
                  <a:srgbClr val="002060"/>
                </a:solidFill>
              </a:rPr>
              <a:t>, </a:t>
            </a:r>
            <a:r>
              <a:rPr lang="en-US" sz="2000" i="1" dirty="0" err="1">
                <a:solidFill>
                  <a:srgbClr val="FF0000"/>
                </a:solidFill>
              </a:rPr>
              <a:t>culoarea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ei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ro-RO" sz="2000" i="1" dirty="0" smtClean="0">
                <a:solidFill>
                  <a:srgbClr val="002060"/>
                </a:solidFill>
              </a:rPr>
              <a:t>și gradul de </a:t>
            </a:r>
            <a:r>
              <a:rPr lang="ro-RO" sz="2000" i="1" dirty="0" smtClean="0">
                <a:solidFill>
                  <a:srgbClr val="FF0000"/>
                </a:solidFill>
              </a:rPr>
              <a:t>opacitate</a:t>
            </a:r>
            <a:r>
              <a:rPr lang="ro-RO" sz="2000" i="1" dirty="0" smtClean="0">
                <a:solidFill>
                  <a:srgbClr val="002060"/>
                </a:solidFill>
              </a:rPr>
              <a:t>.</a:t>
            </a:r>
            <a:endParaRPr lang="en-US" sz="2000" i="1" dirty="0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5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354</Words>
  <Application>Microsoft Office PowerPoint</Application>
  <PresentationFormat>Custom</PresentationFormat>
  <Paragraphs>73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Realizarea unei hărți digitale în Google Earth Pro</vt:lpstr>
      <vt:lpstr>Realizarea unei hărți digitale în Google Earth Pro</vt:lpstr>
      <vt:lpstr>Google Earth</vt:lpstr>
      <vt:lpstr>Google Earth are 3 versiuni de utilizare: on web,  on mobile și varianta Pro.</vt:lpstr>
      <vt:lpstr>Google Earth Pro </vt:lpstr>
      <vt:lpstr>Puteți căuta orice locație</vt:lpstr>
      <vt:lpstr>Pentru realizarea unei hărți meteorologice aveți nevoie de 4 iconițe / butoane de pe bara de sus: marcator, linie, poligon și butonul de salvare</vt:lpstr>
      <vt:lpstr>PowerPoint Presentation</vt:lpstr>
      <vt:lpstr>PowerPoint Presentation</vt:lpstr>
      <vt:lpstr>PowerPoint Presentation</vt:lpstr>
      <vt:lpstr>Numelui marcatorului i se poate schimba dimensiunea și culoarea.</vt:lpstr>
      <vt:lpstr>Dacă debifați (în stânga, jos) Granițe și denumiri, rămân pe hartă doar poligonul făcut de voi și marcatorii.</vt:lpstr>
      <vt:lpstr>Pentru a obține harta meteorologică folosiți antepenultima iconiță - Salvați imaginea. </vt:lpstr>
      <vt:lpstr>Harta va fi format JPEG.</vt:lpstr>
      <vt:lpstr>Exemplul 1</vt:lpstr>
      <vt:lpstr>Exemplul 2</vt:lpstr>
      <vt:lpstr>Google Earth Pro – tutoriale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Earth Pro – tutoriale în limba engleză</dc:title>
  <dc:creator>Camelia Timofte</dc:creator>
  <cp:lastModifiedBy>Asus</cp:lastModifiedBy>
  <cp:revision>298</cp:revision>
  <dcterms:created xsi:type="dcterms:W3CDTF">2021-03-17T19:12:03Z</dcterms:created>
  <dcterms:modified xsi:type="dcterms:W3CDTF">2024-05-29T16:07:07Z</dcterms:modified>
</cp:coreProperties>
</file>