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9" r:id="rId3"/>
    <p:sldId id="260" r:id="rId4"/>
    <p:sldId id="262" r:id="rId5"/>
    <p:sldId id="263" r:id="rId6"/>
    <p:sldId id="264" r:id="rId7"/>
    <p:sldId id="265" r:id="rId8"/>
    <p:sldId id="266" r:id="rId9"/>
    <p:sldId id="258"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59" d="100"/>
          <a:sy n="59" d="100"/>
        </p:scale>
        <p:origin x="892" y="48"/>
      </p:cViewPr>
      <p:guideLst/>
    </p:cSldViewPr>
  </p:slideViewPr>
  <p:notesTextViewPr>
    <p:cViewPr>
      <p:scale>
        <a:sx n="1" d="1"/>
        <a:sy n="1" d="1"/>
      </p:scale>
      <p:origin x="0" y="0"/>
    </p:cViewPr>
  </p:notesTextViewPr>
  <p:sorterViewPr>
    <p:cViewPr>
      <p:scale>
        <a:sx n="100" d="100"/>
        <a:sy n="100" d="100"/>
      </p:scale>
      <p:origin x="0" y="-137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zitiv titlu">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ro-RO"/>
              <a:t>Faceți clic pentru a edita stilul de titlu coordonator</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o-RO"/>
              <a:t>Faceți clic pentru a edita stilul de subtitlu coordonator</a:t>
            </a:r>
            <a:endParaRPr lang="en-US" dirty="0"/>
          </a:p>
        </p:txBody>
      </p:sp>
      <p:sp>
        <p:nvSpPr>
          <p:cNvPr id="4" name="Date Placeholder 3"/>
          <p:cNvSpPr>
            <a:spLocks noGrp="1"/>
          </p:cNvSpPr>
          <p:nvPr>
            <p:ph type="dt" sz="half" idx="10"/>
          </p:nvPr>
        </p:nvSpPr>
        <p:spPr/>
        <p:txBody>
          <a:bodyPr/>
          <a:lstStyle/>
          <a:p>
            <a:fld id="{A263AF83-7B91-4271-A21D-1AB34A8BC62D}" type="datetimeFigureOut">
              <a:rPr lang="en-US" smtClean="0"/>
              <a:t>6/23/2025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F55360-BA3F-44F9-874F-A2441DD2BAEB}" type="slidenum">
              <a:rPr lang="en-US" smtClean="0"/>
              <a:t>‹#›</a:t>
            </a:fld>
            <a:endParaRPr lang="en-US"/>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8756198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0000">
        <p15:prstTrans prst="peelOff"/>
      </p:transition>
    </mc:Choice>
    <mc:Fallback xmlns="">
      <p:transition spd="slow" advTm="1000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ine panoramică cu legendă">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a:t>Faceți clic pentru a edita stilul de titlu coordonator</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o-RO"/>
              <a:t>Faceți clic pe pictogramă pentru a adăuga o imagine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o-RO"/>
              <a:t>Faceţi clic pentru a edita Master stiluri text</a:t>
            </a:r>
          </a:p>
        </p:txBody>
      </p:sp>
      <p:sp>
        <p:nvSpPr>
          <p:cNvPr id="3" name="Date Placeholder 2"/>
          <p:cNvSpPr>
            <a:spLocks noGrp="1"/>
          </p:cNvSpPr>
          <p:nvPr>
            <p:ph type="dt" sz="half" idx="10"/>
          </p:nvPr>
        </p:nvSpPr>
        <p:spPr/>
        <p:txBody>
          <a:bodyPr/>
          <a:lstStyle/>
          <a:p>
            <a:fld id="{A263AF83-7B91-4271-A21D-1AB34A8BC62D}" type="datetimeFigureOut">
              <a:rPr lang="en-US" smtClean="0"/>
              <a:t>6/23/2025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BF55360-BA3F-44F9-874F-A2441DD2BAEB}" type="slidenum">
              <a:rPr lang="en-US" smtClean="0"/>
              <a:t>‹#›</a:t>
            </a:fld>
            <a:endParaRPr lang="en-US"/>
          </a:p>
        </p:txBody>
      </p:sp>
    </p:spTree>
    <p:extLst>
      <p:ext uri="{BB962C8B-B14F-4D97-AF65-F5344CB8AC3E}">
        <p14:creationId xmlns:p14="http://schemas.microsoft.com/office/powerpoint/2010/main" val="31172499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0000">
        <p15:prstTrans prst="peelOff"/>
      </p:transition>
    </mc:Choice>
    <mc:Fallback xmlns="">
      <p:transition spd="slow" advTm="1000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u și legendă">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ro-RO"/>
              <a:t>Faceți clic pentru a edita stilul de titlu coordonator</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o-RO"/>
              <a:t>Faceţi clic pentru a edita Master stiluri text</a:t>
            </a:r>
          </a:p>
        </p:txBody>
      </p:sp>
      <p:sp>
        <p:nvSpPr>
          <p:cNvPr id="4" name="Date Placeholder 3"/>
          <p:cNvSpPr>
            <a:spLocks noGrp="1"/>
          </p:cNvSpPr>
          <p:nvPr>
            <p:ph type="dt" sz="half" idx="10"/>
          </p:nvPr>
        </p:nvSpPr>
        <p:spPr/>
        <p:txBody>
          <a:bodyPr/>
          <a:lstStyle/>
          <a:p>
            <a:fld id="{A263AF83-7B91-4271-A21D-1AB34A8BC62D}" type="datetimeFigureOut">
              <a:rPr lang="en-US" smtClean="0"/>
              <a:t>6/23/2025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F55360-BA3F-44F9-874F-A2441DD2BAEB}" type="slidenum">
              <a:rPr lang="en-US" smtClean="0"/>
              <a:t>‹#›</a:t>
            </a:fld>
            <a:endParaRPr lang="en-US"/>
          </a:p>
        </p:txBody>
      </p:sp>
    </p:spTree>
    <p:extLst>
      <p:ext uri="{BB962C8B-B14F-4D97-AF65-F5344CB8AC3E}">
        <p14:creationId xmlns:p14="http://schemas.microsoft.com/office/powerpoint/2010/main" val="6272517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0000">
        <p15:prstTrans prst="peelOff"/>
      </p:transition>
    </mc:Choice>
    <mc:Fallback xmlns="">
      <p:transition spd="slow" advTm="1000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 cu legendă">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ro-RO"/>
              <a:t>Faceți clic pentru a edita stilul de titlu coordonator</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o-RO"/>
              <a:t>Faceţi clic pentru a edita Master stiluri text</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o-RO"/>
              <a:t>Faceţi clic pentru a edita Master stiluri text</a:t>
            </a:r>
          </a:p>
        </p:txBody>
      </p:sp>
      <p:sp>
        <p:nvSpPr>
          <p:cNvPr id="4" name="Date Placeholder 3"/>
          <p:cNvSpPr>
            <a:spLocks noGrp="1"/>
          </p:cNvSpPr>
          <p:nvPr>
            <p:ph type="dt" sz="half" idx="10"/>
          </p:nvPr>
        </p:nvSpPr>
        <p:spPr/>
        <p:txBody>
          <a:bodyPr/>
          <a:lstStyle/>
          <a:p>
            <a:fld id="{A263AF83-7B91-4271-A21D-1AB34A8BC62D}" type="datetimeFigureOut">
              <a:rPr lang="en-US" smtClean="0"/>
              <a:t>6/23/2025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F55360-BA3F-44F9-874F-A2441DD2BAEB}" type="slidenum">
              <a:rPr lang="en-US" smtClean="0"/>
              <a:t>‹#›</a:t>
            </a:fld>
            <a:endParaRPr lang="en-US"/>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42861228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0000">
        <p15:prstTrans prst="peelOff"/>
      </p:transition>
    </mc:Choice>
    <mc:Fallback xmlns="">
      <p:transition spd="slow" advTm="10000">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de vizită">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ro-RO"/>
              <a:t>Faceți clic pentru a edita stilul de titlu coordonator</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o-RO"/>
              <a:t>Faceţi clic pentru a edita Master stiluri text</a:t>
            </a:r>
          </a:p>
        </p:txBody>
      </p:sp>
      <p:sp>
        <p:nvSpPr>
          <p:cNvPr id="4" name="Date Placeholder 3"/>
          <p:cNvSpPr>
            <a:spLocks noGrp="1"/>
          </p:cNvSpPr>
          <p:nvPr>
            <p:ph type="dt" sz="half" idx="10"/>
          </p:nvPr>
        </p:nvSpPr>
        <p:spPr/>
        <p:txBody>
          <a:bodyPr/>
          <a:lstStyle/>
          <a:p>
            <a:fld id="{A263AF83-7B91-4271-A21D-1AB34A8BC62D}" type="datetimeFigureOut">
              <a:rPr lang="en-US" smtClean="0"/>
              <a:t>6/23/2025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F55360-BA3F-44F9-874F-A2441DD2BAEB}" type="slidenum">
              <a:rPr lang="en-US" smtClean="0"/>
              <a:t>‹#›</a:t>
            </a:fld>
            <a:endParaRPr lang="en-US"/>
          </a:p>
        </p:txBody>
      </p:sp>
    </p:spTree>
    <p:extLst>
      <p:ext uri="{BB962C8B-B14F-4D97-AF65-F5344CB8AC3E}">
        <p14:creationId xmlns:p14="http://schemas.microsoft.com/office/powerpoint/2010/main" val="20028173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0000">
        <p15:prstTrans prst="peelOff"/>
      </p:transition>
    </mc:Choice>
    <mc:Fallback xmlns="">
      <p:transition spd="slow" advTm="10000">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itat carte de vizită">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ro-RO"/>
              <a:t>Faceți clic pentru a edita stilul de titlu coordonator</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o-RO"/>
              <a:t>Faceţi clic pentru a edita Master stiluri text</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o-RO"/>
              <a:t>Faceţi clic pentru a edita Master stiluri text</a:t>
            </a:r>
          </a:p>
        </p:txBody>
      </p:sp>
      <p:sp>
        <p:nvSpPr>
          <p:cNvPr id="4" name="Date Placeholder 3"/>
          <p:cNvSpPr>
            <a:spLocks noGrp="1"/>
          </p:cNvSpPr>
          <p:nvPr>
            <p:ph type="dt" sz="half" idx="10"/>
          </p:nvPr>
        </p:nvSpPr>
        <p:spPr/>
        <p:txBody>
          <a:bodyPr/>
          <a:lstStyle/>
          <a:p>
            <a:fld id="{A263AF83-7B91-4271-A21D-1AB34A8BC62D}" type="datetimeFigureOut">
              <a:rPr lang="en-US" smtClean="0"/>
              <a:t>6/23/2025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F55360-BA3F-44F9-874F-A2441DD2BAEB}" type="slidenum">
              <a:rPr lang="en-US" smtClean="0"/>
              <a:t>‹#›</a:t>
            </a:fld>
            <a:endParaRPr lang="en-US"/>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42540952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0000">
        <p15:prstTrans prst="peelOff"/>
      </p:transition>
    </mc:Choice>
    <mc:Fallback xmlns="">
      <p:transition spd="slow" advTm="10000">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Adevărat sau fals">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ro-RO"/>
              <a:t>Faceți clic pentru a edita stilul de titlu coordonator</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o-RO"/>
              <a:t>Faceţi clic pentru a edita Master stiluri text</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o-RO"/>
              <a:t>Faceţi clic pentru a edita Master stiluri text</a:t>
            </a:r>
          </a:p>
        </p:txBody>
      </p:sp>
      <p:sp>
        <p:nvSpPr>
          <p:cNvPr id="4" name="Date Placeholder 3"/>
          <p:cNvSpPr>
            <a:spLocks noGrp="1"/>
          </p:cNvSpPr>
          <p:nvPr>
            <p:ph type="dt" sz="half" idx="10"/>
          </p:nvPr>
        </p:nvSpPr>
        <p:spPr/>
        <p:txBody>
          <a:bodyPr/>
          <a:lstStyle/>
          <a:p>
            <a:fld id="{A263AF83-7B91-4271-A21D-1AB34A8BC62D}" type="datetimeFigureOut">
              <a:rPr lang="en-US" smtClean="0"/>
              <a:t>6/23/2025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F55360-BA3F-44F9-874F-A2441DD2BAEB}" type="slidenum">
              <a:rPr lang="en-US" smtClean="0"/>
              <a:t>‹#›</a:t>
            </a:fld>
            <a:endParaRPr lang="en-US"/>
          </a:p>
        </p:txBody>
      </p:sp>
    </p:spTree>
    <p:extLst>
      <p:ext uri="{BB962C8B-B14F-4D97-AF65-F5344CB8AC3E}">
        <p14:creationId xmlns:p14="http://schemas.microsoft.com/office/powerpoint/2010/main" val="33674750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0000">
        <p15:prstTrans prst="peelOff"/>
      </p:transition>
    </mc:Choice>
    <mc:Fallback xmlns="">
      <p:transition spd="slow" advTm="10000">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ext vertical și titl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ro-RO"/>
              <a:t>Faceți clic pentru a edita stilul de titlu coordonator</a:t>
            </a:r>
            <a:endParaRPr lang="en-US" dirty="0"/>
          </a:p>
        </p:txBody>
      </p:sp>
      <p:sp>
        <p:nvSpPr>
          <p:cNvPr id="3" name="Vertical Text Placeholder 2"/>
          <p:cNvSpPr>
            <a:spLocks noGrp="1"/>
          </p:cNvSpPr>
          <p:nvPr>
            <p:ph type="body" orient="vert" idx="1"/>
          </p:nvPr>
        </p:nvSpPr>
        <p:spPr/>
        <p:txBody>
          <a:bodyPr vert="eaVert" anchor="t"/>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dirty="0"/>
          </a:p>
        </p:txBody>
      </p:sp>
      <p:sp>
        <p:nvSpPr>
          <p:cNvPr id="4" name="Date Placeholder 3"/>
          <p:cNvSpPr>
            <a:spLocks noGrp="1"/>
          </p:cNvSpPr>
          <p:nvPr>
            <p:ph type="dt" sz="half" idx="10"/>
          </p:nvPr>
        </p:nvSpPr>
        <p:spPr/>
        <p:txBody>
          <a:bodyPr/>
          <a:lstStyle/>
          <a:p>
            <a:fld id="{A263AF83-7B91-4271-A21D-1AB34A8BC62D}" type="datetimeFigureOut">
              <a:rPr lang="en-US" smtClean="0"/>
              <a:t>6/23/2025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F55360-BA3F-44F9-874F-A2441DD2BAEB}" type="slidenum">
              <a:rPr lang="en-US" smtClean="0"/>
              <a:t>‹#›</a:t>
            </a:fld>
            <a:endParaRPr lang="en-US"/>
          </a:p>
        </p:txBody>
      </p:sp>
    </p:spTree>
    <p:extLst>
      <p:ext uri="{BB962C8B-B14F-4D97-AF65-F5344CB8AC3E}">
        <p14:creationId xmlns:p14="http://schemas.microsoft.com/office/powerpoint/2010/main" val="39284632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0000">
        <p15:prstTrans prst="peelOff"/>
      </p:transition>
    </mc:Choice>
    <mc:Fallback xmlns="">
      <p:transition spd="slow" advTm="10000">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lu vertical și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ro-RO"/>
              <a:t>Faceți clic pentru a edita stilul de titlu coordonator</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dirty="0"/>
          </a:p>
        </p:txBody>
      </p:sp>
      <p:sp>
        <p:nvSpPr>
          <p:cNvPr id="4" name="Date Placeholder 3"/>
          <p:cNvSpPr>
            <a:spLocks noGrp="1"/>
          </p:cNvSpPr>
          <p:nvPr>
            <p:ph type="dt" sz="half" idx="10"/>
          </p:nvPr>
        </p:nvSpPr>
        <p:spPr/>
        <p:txBody>
          <a:bodyPr/>
          <a:lstStyle/>
          <a:p>
            <a:fld id="{A263AF83-7B91-4271-A21D-1AB34A8BC62D}" type="datetimeFigureOut">
              <a:rPr lang="en-US" smtClean="0"/>
              <a:t>6/23/2025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F55360-BA3F-44F9-874F-A2441DD2BAEB}" type="slidenum">
              <a:rPr lang="en-US" smtClean="0"/>
              <a:t>‹#›</a:t>
            </a:fld>
            <a:endParaRPr lang="en-US"/>
          </a:p>
        </p:txBody>
      </p:sp>
    </p:spTree>
    <p:extLst>
      <p:ext uri="{BB962C8B-B14F-4D97-AF65-F5344CB8AC3E}">
        <p14:creationId xmlns:p14="http://schemas.microsoft.com/office/powerpoint/2010/main" val="195501520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0000">
        <p15:prstTrans prst="peelOff"/>
      </p:transition>
    </mc:Choice>
    <mc:Fallback xmlns="">
      <p:transition spd="slow" advTm="10000">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u și conțin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a:t>Faceți clic pentru a edita stilul de titlu coordonator</a:t>
            </a:r>
            <a:endParaRPr lang="en-US" dirty="0"/>
          </a:p>
        </p:txBody>
      </p:sp>
      <p:sp>
        <p:nvSpPr>
          <p:cNvPr id="3" name="Content Placeholder 2"/>
          <p:cNvSpPr>
            <a:spLocks noGrp="1"/>
          </p:cNvSpPr>
          <p:nvPr>
            <p:ph idx="1"/>
          </p:nvPr>
        </p:nvSpPr>
        <p:spPr/>
        <p:txBody>
          <a:bodyPr anchor="ct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dirty="0"/>
          </a:p>
        </p:txBody>
      </p:sp>
      <p:sp>
        <p:nvSpPr>
          <p:cNvPr id="4" name="Date Placeholder 3"/>
          <p:cNvSpPr>
            <a:spLocks noGrp="1"/>
          </p:cNvSpPr>
          <p:nvPr>
            <p:ph type="dt" sz="half" idx="10"/>
          </p:nvPr>
        </p:nvSpPr>
        <p:spPr/>
        <p:txBody>
          <a:bodyPr/>
          <a:lstStyle/>
          <a:p>
            <a:fld id="{A263AF83-7B91-4271-A21D-1AB34A8BC62D}" type="datetimeFigureOut">
              <a:rPr lang="en-US" smtClean="0"/>
              <a:t>6/23/2025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F55360-BA3F-44F9-874F-A2441DD2BAEB}" type="slidenum">
              <a:rPr lang="en-US" smtClean="0"/>
              <a:t>‹#›</a:t>
            </a:fld>
            <a:endParaRPr lang="en-US"/>
          </a:p>
        </p:txBody>
      </p:sp>
    </p:spTree>
    <p:extLst>
      <p:ext uri="{BB962C8B-B14F-4D97-AF65-F5344CB8AC3E}">
        <p14:creationId xmlns:p14="http://schemas.microsoft.com/office/powerpoint/2010/main" val="28423188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0000">
        <p15:prstTrans prst="peelOff"/>
      </p:transition>
    </mc:Choice>
    <mc:Fallback xmlns="">
      <p:transition spd="slow" advTm="10000">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ntet secțiune">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ro-RO"/>
              <a:t>Faceți clic pentru a edita stilul de titlu coordonator</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o-RO"/>
              <a:t>Faceţi clic pentru a edita Master stiluri text</a:t>
            </a:r>
          </a:p>
        </p:txBody>
      </p:sp>
      <p:sp>
        <p:nvSpPr>
          <p:cNvPr id="4" name="Date Placeholder 3"/>
          <p:cNvSpPr>
            <a:spLocks noGrp="1"/>
          </p:cNvSpPr>
          <p:nvPr>
            <p:ph type="dt" sz="half" idx="10"/>
          </p:nvPr>
        </p:nvSpPr>
        <p:spPr/>
        <p:txBody>
          <a:bodyPr/>
          <a:lstStyle/>
          <a:p>
            <a:fld id="{A263AF83-7B91-4271-A21D-1AB34A8BC62D}" type="datetimeFigureOut">
              <a:rPr lang="en-US" smtClean="0"/>
              <a:t>6/23/2025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F55360-BA3F-44F9-874F-A2441DD2BAEB}" type="slidenum">
              <a:rPr lang="en-US" smtClean="0"/>
              <a:t>‹#›</a:t>
            </a:fld>
            <a:endParaRPr lang="en-US"/>
          </a:p>
        </p:txBody>
      </p:sp>
    </p:spTree>
    <p:extLst>
      <p:ext uri="{BB962C8B-B14F-4D97-AF65-F5344CB8AC3E}">
        <p14:creationId xmlns:p14="http://schemas.microsoft.com/office/powerpoint/2010/main" val="31816037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0000">
        <p15:prstTrans prst="peelOff"/>
      </p:transition>
    </mc:Choice>
    <mc:Fallback xmlns="">
      <p:transition spd="slow" advTm="10000">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uă tipuri de conțin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a:t>Faceți clic pentru a edita stilul de titlu coordonator</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dirty="0"/>
          </a:p>
        </p:txBody>
      </p:sp>
      <p:sp>
        <p:nvSpPr>
          <p:cNvPr id="5" name="Date Placeholder 4"/>
          <p:cNvSpPr>
            <a:spLocks noGrp="1"/>
          </p:cNvSpPr>
          <p:nvPr>
            <p:ph type="dt" sz="half" idx="10"/>
          </p:nvPr>
        </p:nvSpPr>
        <p:spPr/>
        <p:txBody>
          <a:bodyPr/>
          <a:lstStyle/>
          <a:p>
            <a:fld id="{A263AF83-7B91-4271-A21D-1AB34A8BC62D}" type="datetimeFigureOut">
              <a:rPr lang="en-US" smtClean="0"/>
              <a:t>6/23/2025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F55360-BA3F-44F9-874F-A2441DD2BAEB}" type="slidenum">
              <a:rPr lang="en-US" smtClean="0"/>
              <a:t>‹#›</a:t>
            </a:fld>
            <a:endParaRPr lang="en-US"/>
          </a:p>
        </p:txBody>
      </p:sp>
    </p:spTree>
    <p:extLst>
      <p:ext uri="{BB962C8B-B14F-4D97-AF65-F5344CB8AC3E}">
        <p14:creationId xmlns:p14="http://schemas.microsoft.com/office/powerpoint/2010/main" val="219184612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0000">
        <p15:prstTrans prst="peelOff"/>
      </p:transition>
    </mc:Choice>
    <mc:Fallback xmlns="">
      <p:transition spd="slow" advTm="1000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ți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o-RO"/>
              <a:t>Faceți clic pentru a edita stilul de titlu coordonator</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o-RO"/>
              <a:t>Faceţi clic pentru a edita Master stiluri text</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o-RO"/>
              <a:t>Faceţi clic pentru a edita Master stiluri text</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dirty="0"/>
          </a:p>
        </p:txBody>
      </p:sp>
      <p:sp>
        <p:nvSpPr>
          <p:cNvPr id="7" name="Date Placeholder 6"/>
          <p:cNvSpPr>
            <a:spLocks noGrp="1"/>
          </p:cNvSpPr>
          <p:nvPr>
            <p:ph type="dt" sz="half" idx="10"/>
          </p:nvPr>
        </p:nvSpPr>
        <p:spPr/>
        <p:txBody>
          <a:bodyPr/>
          <a:lstStyle/>
          <a:p>
            <a:fld id="{A263AF83-7B91-4271-A21D-1AB34A8BC62D}" type="datetimeFigureOut">
              <a:rPr lang="en-US" smtClean="0"/>
              <a:t>6/23/2025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BF55360-BA3F-44F9-874F-A2441DD2BAEB}" type="slidenum">
              <a:rPr lang="en-US" smtClean="0"/>
              <a:t>‹#›</a:t>
            </a:fld>
            <a:endParaRPr lang="en-US"/>
          </a:p>
        </p:txBody>
      </p:sp>
    </p:spTree>
    <p:extLst>
      <p:ext uri="{BB962C8B-B14F-4D97-AF65-F5344CB8AC3E}">
        <p14:creationId xmlns:p14="http://schemas.microsoft.com/office/powerpoint/2010/main" val="960002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0000">
        <p15:prstTrans prst="peelOff"/>
      </p:transition>
    </mc:Choice>
    <mc:Fallback xmlns="">
      <p:transition spd="slow" advTm="1000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Doar titl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o-RO"/>
              <a:t>Faceți clic pentru a edita stilul de titlu coordonator</a:t>
            </a:r>
            <a:endParaRPr lang="en-US" dirty="0"/>
          </a:p>
        </p:txBody>
      </p:sp>
      <p:sp>
        <p:nvSpPr>
          <p:cNvPr id="3" name="Date Placeholder 2"/>
          <p:cNvSpPr>
            <a:spLocks noGrp="1"/>
          </p:cNvSpPr>
          <p:nvPr>
            <p:ph type="dt" sz="half" idx="10"/>
          </p:nvPr>
        </p:nvSpPr>
        <p:spPr/>
        <p:txBody>
          <a:bodyPr/>
          <a:lstStyle/>
          <a:p>
            <a:fld id="{A263AF83-7B91-4271-A21D-1AB34A8BC62D}" type="datetimeFigureOut">
              <a:rPr lang="en-US" smtClean="0"/>
              <a:t>6/23/2025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BF55360-BA3F-44F9-874F-A2441DD2BAEB}" type="slidenum">
              <a:rPr lang="en-US" smtClean="0"/>
              <a:t>‹#›</a:t>
            </a:fld>
            <a:endParaRPr lang="en-US"/>
          </a:p>
        </p:txBody>
      </p:sp>
    </p:spTree>
    <p:extLst>
      <p:ext uri="{BB962C8B-B14F-4D97-AF65-F5344CB8AC3E}">
        <p14:creationId xmlns:p14="http://schemas.microsoft.com/office/powerpoint/2010/main" val="3810983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0000">
        <p15:prstTrans prst="peelOff"/>
      </p:transition>
    </mc:Choice>
    <mc:Fallback xmlns="">
      <p:transition spd="slow" advTm="1000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Necompletat">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263AF83-7B91-4271-A21D-1AB34A8BC62D}" type="datetimeFigureOut">
              <a:rPr lang="en-US" smtClean="0"/>
              <a:t>6/23/2025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BF55360-BA3F-44F9-874F-A2441DD2BAEB}" type="slidenum">
              <a:rPr lang="en-US" smtClean="0"/>
              <a:t>‹#›</a:t>
            </a:fld>
            <a:endParaRPr lang="en-US"/>
          </a:p>
        </p:txBody>
      </p:sp>
    </p:spTree>
    <p:extLst>
      <p:ext uri="{BB962C8B-B14F-4D97-AF65-F5344CB8AC3E}">
        <p14:creationId xmlns:p14="http://schemas.microsoft.com/office/powerpoint/2010/main" val="407075312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0000">
        <p15:prstTrans prst="peelOff"/>
      </p:transition>
    </mc:Choice>
    <mc:Fallback xmlns="">
      <p:transition spd="slow" advTm="1000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ținut cu legendă">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ro-RO"/>
              <a:t>Faceți clic pentru a edita stilul de titlu coordonator</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o-RO"/>
              <a:t>Faceţi clic pentru a edita Master stiluri text</a:t>
            </a:r>
          </a:p>
        </p:txBody>
      </p:sp>
      <p:sp>
        <p:nvSpPr>
          <p:cNvPr id="5" name="Date Placeholder 4"/>
          <p:cNvSpPr>
            <a:spLocks noGrp="1"/>
          </p:cNvSpPr>
          <p:nvPr>
            <p:ph type="dt" sz="half" idx="10"/>
          </p:nvPr>
        </p:nvSpPr>
        <p:spPr/>
        <p:txBody>
          <a:bodyPr/>
          <a:lstStyle/>
          <a:p>
            <a:fld id="{A263AF83-7B91-4271-A21D-1AB34A8BC62D}" type="datetimeFigureOut">
              <a:rPr lang="en-US" smtClean="0"/>
              <a:t>6/23/2025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F55360-BA3F-44F9-874F-A2441DD2BAEB}" type="slidenum">
              <a:rPr lang="en-US" smtClean="0"/>
              <a:t>‹#›</a:t>
            </a:fld>
            <a:endParaRPr lang="en-US"/>
          </a:p>
        </p:txBody>
      </p:sp>
    </p:spTree>
    <p:extLst>
      <p:ext uri="{BB962C8B-B14F-4D97-AF65-F5344CB8AC3E}">
        <p14:creationId xmlns:p14="http://schemas.microsoft.com/office/powerpoint/2010/main" val="42299333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0000">
        <p15:prstTrans prst="peelOff"/>
      </p:transition>
    </mc:Choice>
    <mc:Fallback xmlns="">
      <p:transition spd="slow" advTm="1000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ine cu legendă">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ro-RO"/>
              <a:t>Faceți clic pentru a edita stilul de titlu coordonator</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o-RO"/>
              <a:t>Faceți clic pe pictogramă pentru a adăuga o imagine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o-RO"/>
              <a:t>Faceţi clic pentru a edita Master stiluri text</a:t>
            </a:r>
          </a:p>
        </p:txBody>
      </p:sp>
      <p:sp>
        <p:nvSpPr>
          <p:cNvPr id="5" name="Date Placeholder 4"/>
          <p:cNvSpPr>
            <a:spLocks noGrp="1"/>
          </p:cNvSpPr>
          <p:nvPr>
            <p:ph type="dt" sz="half" idx="10"/>
          </p:nvPr>
        </p:nvSpPr>
        <p:spPr/>
        <p:txBody>
          <a:bodyPr/>
          <a:lstStyle/>
          <a:p>
            <a:fld id="{A263AF83-7B91-4271-A21D-1AB34A8BC62D}" type="datetimeFigureOut">
              <a:rPr lang="en-US" smtClean="0"/>
              <a:t>6/23/2025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F55360-BA3F-44F9-874F-A2441DD2BAEB}" type="slidenum">
              <a:rPr lang="en-US" smtClean="0"/>
              <a:t>‹#›</a:t>
            </a:fld>
            <a:endParaRPr lang="en-US"/>
          </a:p>
        </p:txBody>
      </p:sp>
    </p:spTree>
    <p:extLst>
      <p:ext uri="{BB962C8B-B14F-4D97-AF65-F5344CB8AC3E}">
        <p14:creationId xmlns:p14="http://schemas.microsoft.com/office/powerpoint/2010/main" val="20502534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0000">
        <p15:prstTrans prst="peelOff"/>
      </p:transition>
    </mc:Choice>
    <mc:Fallback xmlns="">
      <p:transition spd="slow" advTm="1000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ro-RO"/>
              <a:t>Faceți clic pentru a edita stilul de titlu coordonator</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ro-RO"/>
              <a:t>Faceţi clic pentru a edita Master stiluri text</a:t>
            </a:r>
          </a:p>
          <a:p>
            <a:pPr lvl="1"/>
            <a:r>
              <a:rPr lang="ro-RO"/>
              <a:t>al doilea nivel</a:t>
            </a:r>
          </a:p>
          <a:p>
            <a:pPr lvl="2"/>
            <a:r>
              <a:rPr lang="ro-RO"/>
              <a:t>al treilea nivel</a:t>
            </a:r>
          </a:p>
          <a:p>
            <a:pPr lvl="3"/>
            <a:r>
              <a:rPr lang="ro-RO"/>
              <a:t>al patrulea nivel</a:t>
            </a:r>
          </a:p>
          <a:p>
            <a:pPr lvl="4"/>
            <a:r>
              <a:rPr lang="ro-RO"/>
              <a:t>al cincilea nivel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A263AF83-7B91-4271-A21D-1AB34A8BC62D}" type="datetimeFigureOut">
              <a:rPr lang="en-US" smtClean="0"/>
              <a:t>6/23/2025</a:t>
            </a:fld>
            <a:endParaRPr lang="en-US"/>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en-US"/>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DBF55360-BA3F-44F9-874F-A2441DD2BAEB}" type="slidenum">
              <a:rPr lang="en-US" smtClean="0"/>
              <a:t>‹#›</a:t>
            </a:fld>
            <a:endParaRPr lang="en-US"/>
          </a:p>
        </p:txBody>
      </p:sp>
    </p:spTree>
    <p:extLst>
      <p:ext uri="{BB962C8B-B14F-4D97-AF65-F5344CB8AC3E}">
        <p14:creationId xmlns:p14="http://schemas.microsoft.com/office/powerpoint/2010/main" val="3335807055"/>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mc:AlternateContent xmlns:mc="http://schemas.openxmlformats.org/markup-compatibility/2006" xmlns:p15="http://schemas.microsoft.com/office/powerpoint/2012/main">
    <mc:Choice Requires="p15">
      <p:transition xmlns:p14="http://schemas.microsoft.com/office/powerpoint/2010/main" spd="slow" p14:dur="1250" advTm="10000">
        <p15:prstTrans prst="peelOff"/>
      </p:transition>
    </mc:Choice>
    <mc:Fallback xmlns="">
      <p:transition spd="slow" advTm="10000">
        <p:fade/>
      </p:transition>
    </mc:Fallback>
  </mc:AlternateConten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5.mp4"/><Relationship Id="rId1" Type="http://schemas.microsoft.com/office/2007/relationships/media" Target="../media/media5.mp4"/><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u 3">
            <a:extLst>
              <a:ext uri="{FF2B5EF4-FFF2-40B4-BE49-F238E27FC236}">
                <a16:creationId xmlns:a16="http://schemas.microsoft.com/office/drawing/2014/main" id="{69B92E96-017B-CA4A-02D0-65906D0DBFBE}"/>
              </a:ext>
            </a:extLst>
          </p:cNvPr>
          <p:cNvSpPr>
            <a:spLocks noGrp="1"/>
          </p:cNvSpPr>
          <p:nvPr>
            <p:ph type="title"/>
          </p:nvPr>
        </p:nvSpPr>
        <p:spPr>
          <a:xfrm>
            <a:off x="391886" y="4365171"/>
            <a:ext cx="11190514" cy="1807029"/>
          </a:xfrm>
        </p:spPr>
        <p:txBody>
          <a:bodyPr>
            <a:normAutofit/>
          </a:bodyPr>
          <a:lstStyle/>
          <a:p>
            <a:r>
              <a:rPr lang="en-US" dirty="0" err="1"/>
              <a:t>Jocuri</a:t>
            </a:r>
            <a:r>
              <a:rPr lang="en-US" dirty="0"/>
              <a:t> </a:t>
            </a:r>
            <a:r>
              <a:rPr lang="en-US" dirty="0" err="1"/>
              <a:t>dinamice</a:t>
            </a:r>
            <a:r>
              <a:rPr lang="en-US" dirty="0"/>
              <a:t> </a:t>
            </a:r>
            <a:r>
              <a:rPr lang="en-US" dirty="0" err="1"/>
              <a:t>pentru</a:t>
            </a:r>
            <a:r>
              <a:rPr lang="en-US" dirty="0"/>
              <a:t> </a:t>
            </a:r>
            <a:r>
              <a:rPr lang="en-US" dirty="0" err="1"/>
              <a:t>dezvoltarea</a:t>
            </a:r>
            <a:r>
              <a:rPr lang="en-US" dirty="0"/>
              <a:t> </a:t>
            </a:r>
            <a:r>
              <a:rPr lang="en-US" dirty="0" err="1"/>
              <a:t>vitezei</a:t>
            </a:r>
            <a:r>
              <a:rPr lang="en-US" dirty="0"/>
              <a:t> </a:t>
            </a:r>
            <a:r>
              <a:rPr lang="ro-RO" dirty="0"/>
              <a:t> </a:t>
            </a:r>
            <a:br>
              <a:rPr lang="ro-RO" dirty="0"/>
            </a:br>
            <a:r>
              <a:rPr lang="en-US" sz="2800" dirty="0"/>
              <a:t>PROF. TIBERIU S</a:t>
            </a:r>
            <a:r>
              <a:rPr lang="ro-RO" sz="2800" dirty="0"/>
              <a:t>ÎNCELEAN, SCOALA GIMNAZIALĂ NR.16 ORADEA</a:t>
            </a:r>
            <a:endParaRPr lang="en-US" sz="2800" dirty="0"/>
          </a:p>
        </p:txBody>
      </p:sp>
      <p:pic>
        <p:nvPicPr>
          <p:cNvPr id="7" name="Substituent conținut 6">
            <a:extLst>
              <a:ext uri="{FF2B5EF4-FFF2-40B4-BE49-F238E27FC236}">
                <a16:creationId xmlns:a16="http://schemas.microsoft.com/office/drawing/2014/main" id="{448EA60C-EC60-AFE7-CE74-8781FC90DA9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841172" y="276096"/>
            <a:ext cx="6509658" cy="3661683"/>
          </a:xfrm>
        </p:spPr>
      </p:pic>
    </p:spTree>
    <p:extLst>
      <p:ext uri="{BB962C8B-B14F-4D97-AF65-F5344CB8AC3E}">
        <p14:creationId xmlns:p14="http://schemas.microsoft.com/office/powerpoint/2010/main" val="35684902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0000">
        <p15:prstTrans prst="peelOff"/>
      </p:transition>
    </mc:Choice>
    <mc:Fallback xmlns="">
      <p:transition spd="slow" advTm="10000">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7AE15951-875B-3D06-D51D-16EA107499DB}"/>
              </a:ext>
            </a:extLst>
          </p:cNvPr>
          <p:cNvSpPr>
            <a:spLocks noGrp="1"/>
          </p:cNvSpPr>
          <p:nvPr>
            <p:ph type="title"/>
          </p:nvPr>
        </p:nvSpPr>
        <p:spPr>
          <a:xfrm>
            <a:off x="793069" y="350760"/>
            <a:ext cx="8534400" cy="1507067"/>
          </a:xfrm>
        </p:spPr>
        <p:txBody>
          <a:bodyPr/>
          <a:lstStyle/>
          <a:p>
            <a:r>
              <a:rPr lang="en-US" dirty="0" err="1"/>
              <a:t>Cursa</a:t>
            </a:r>
            <a:r>
              <a:rPr lang="en-US" dirty="0"/>
              <a:t> </a:t>
            </a:r>
            <a:r>
              <a:rPr lang="en-US" dirty="0" err="1"/>
              <a:t>numerelor</a:t>
            </a:r>
            <a:r>
              <a:rPr lang="en-US" dirty="0"/>
              <a:t> !</a:t>
            </a:r>
            <a:br>
              <a:rPr lang="en-US" dirty="0"/>
            </a:br>
            <a:endParaRPr lang="en-US" dirty="0"/>
          </a:p>
        </p:txBody>
      </p:sp>
      <p:sp>
        <p:nvSpPr>
          <p:cNvPr id="3" name="Substituent conținut 2">
            <a:extLst>
              <a:ext uri="{FF2B5EF4-FFF2-40B4-BE49-F238E27FC236}">
                <a16:creationId xmlns:a16="http://schemas.microsoft.com/office/drawing/2014/main" id="{AE67006A-6646-B190-1937-C90F07333F28}"/>
              </a:ext>
            </a:extLst>
          </p:cNvPr>
          <p:cNvSpPr>
            <a:spLocks noGrp="1"/>
          </p:cNvSpPr>
          <p:nvPr>
            <p:ph idx="1"/>
          </p:nvPr>
        </p:nvSpPr>
        <p:spPr>
          <a:xfrm>
            <a:off x="664029" y="1317171"/>
            <a:ext cx="10972800" cy="3037115"/>
          </a:xfrm>
        </p:spPr>
        <p:txBody>
          <a:bodyPr/>
          <a:lstStyle/>
          <a:p>
            <a:pPr algn="just"/>
            <a:r>
              <a:rPr lang="ro-RO" sz="2400" dirty="0">
                <a:solidFill>
                  <a:schemeClr val="tx1"/>
                </a:solidFill>
              </a:rPr>
              <a:t>Elevii  sunt dispuși pe 4 coloane, egale numeric, la linia de fund a terenului. La o distanță de 15-20 m sunt așezate pe podea, cu fața în jos, un set de 5 numere identice, pentru fiecare coloană în parte, fiecare număr în parte fiind acoperit cu o </a:t>
            </a:r>
            <a:r>
              <a:rPr lang="ro-RO" sz="2400" dirty="0" err="1">
                <a:solidFill>
                  <a:schemeClr val="tx1"/>
                </a:solidFill>
              </a:rPr>
              <a:t>copetă</a:t>
            </a:r>
            <a:r>
              <a:rPr lang="ro-RO" sz="2400" dirty="0"/>
              <a:t>. </a:t>
            </a:r>
            <a:endParaRPr lang="en-US" sz="2400" dirty="0"/>
          </a:p>
          <a:p>
            <a:endParaRPr lang="en-US" dirty="0"/>
          </a:p>
        </p:txBody>
      </p:sp>
      <p:pic>
        <p:nvPicPr>
          <p:cNvPr id="5" name="Imagine 4">
            <a:extLst>
              <a:ext uri="{FF2B5EF4-FFF2-40B4-BE49-F238E27FC236}">
                <a16:creationId xmlns:a16="http://schemas.microsoft.com/office/drawing/2014/main" id="{DD21698F-2831-703F-1430-F52B199FB3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60713" y="3540578"/>
            <a:ext cx="3712029" cy="2784022"/>
          </a:xfrm>
          <a:prstGeom prst="rect">
            <a:avLst/>
          </a:prstGeom>
        </p:spPr>
      </p:pic>
      <p:pic>
        <p:nvPicPr>
          <p:cNvPr id="7" name="Imagine 6">
            <a:extLst>
              <a:ext uri="{FF2B5EF4-FFF2-40B4-BE49-F238E27FC236}">
                <a16:creationId xmlns:a16="http://schemas.microsoft.com/office/drawing/2014/main" id="{9CC8F679-8FAC-5E6E-8598-2C30C2D7C54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79028" y="3537857"/>
            <a:ext cx="3657600" cy="2743200"/>
          </a:xfrm>
          <a:prstGeom prst="rect">
            <a:avLst/>
          </a:prstGeom>
        </p:spPr>
      </p:pic>
    </p:spTree>
    <p:extLst>
      <p:ext uri="{BB962C8B-B14F-4D97-AF65-F5344CB8AC3E}">
        <p14:creationId xmlns:p14="http://schemas.microsoft.com/office/powerpoint/2010/main" val="145282018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0000">
        <p15:prstTrans prst="peelOff"/>
      </p:transition>
    </mc:Choice>
    <mc:Fallback xmlns="">
      <p:transition spd="slow" advTm="10000">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u 1">
            <a:extLst>
              <a:ext uri="{FF2B5EF4-FFF2-40B4-BE49-F238E27FC236}">
                <a16:creationId xmlns:a16="http://schemas.microsoft.com/office/drawing/2014/main" id="{972C6D07-A856-7034-ADBC-10000321AF08}"/>
              </a:ext>
            </a:extLst>
          </p:cNvPr>
          <p:cNvSpPr>
            <a:spLocks noGrp="1"/>
          </p:cNvSpPr>
          <p:nvPr>
            <p:ph idx="1"/>
          </p:nvPr>
        </p:nvSpPr>
        <p:spPr>
          <a:xfrm>
            <a:off x="684212" y="685800"/>
            <a:ext cx="11061473" cy="5355771"/>
          </a:xfrm>
        </p:spPr>
        <p:txBody>
          <a:bodyPr>
            <a:normAutofit/>
          </a:bodyPr>
          <a:lstStyle/>
          <a:p>
            <a:pPr algn="just"/>
            <a:r>
              <a:rPr lang="ro-RO" sz="2800" dirty="0">
                <a:solidFill>
                  <a:schemeClr val="tx1"/>
                </a:solidFill>
              </a:rPr>
              <a:t>La semnalul sonor al cadrului didactic, primul elev din fiecare coloană aleargă până la zona în care numerele sunt așezate pe sol, ridică o </a:t>
            </a:r>
            <a:r>
              <a:rPr lang="ro-RO" sz="2800" dirty="0" err="1">
                <a:solidFill>
                  <a:schemeClr val="tx1"/>
                </a:solidFill>
              </a:rPr>
              <a:t>copetă</a:t>
            </a:r>
            <a:r>
              <a:rPr lang="ro-RO" sz="2800" dirty="0">
                <a:solidFill>
                  <a:schemeClr val="tx1"/>
                </a:solidFill>
              </a:rPr>
              <a:t>, verifică dacă numărul de pe bilet corespunde cu numărul grupei din care face parte și dacă acesta corespunde se întoarce în cea mai mare viteză la grupa lui și </a:t>
            </a:r>
            <a:r>
              <a:rPr lang="ro-RO" sz="2800" dirty="0" err="1">
                <a:solidFill>
                  <a:schemeClr val="tx1"/>
                </a:solidFill>
              </a:rPr>
              <a:t>așează</a:t>
            </a:r>
            <a:r>
              <a:rPr lang="ro-RO" sz="2800" dirty="0">
                <a:solidFill>
                  <a:schemeClr val="tx1"/>
                </a:solidFill>
              </a:rPr>
              <a:t> biletul cu numărul grupei într-un cerc aflat în fața coloanei. </a:t>
            </a:r>
            <a:endParaRPr lang="en-US" sz="2800" dirty="0">
              <a:solidFill>
                <a:schemeClr val="tx1"/>
              </a:solidFill>
            </a:endParaRPr>
          </a:p>
        </p:txBody>
      </p:sp>
    </p:spTree>
    <p:extLst>
      <p:ext uri="{BB962C8B-B14F-4D97-AF65-F5344CB8AC3E}">
        <p14:creationId xmlns:p14="http://schemas.microsoft.com/office/powerpoint/2010/main" val="11460403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0000">
        <p15:prstTrans prst="peelOff"/>
      </p:transition>
    </mc:Choice>
    <mc:Fallback xmlns="">
      <p:transition spd="slow" advTm="10000">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VID-20250615-WA0001">
            <a:hlinkClick r:id="" action="ppaction://media"/>
            <a:extLst>
              <a:ext uri="{FF2B5EF4-FFF2-40B4-BE49-F238E27FC236}">
                <a16:creationId xmlns:a16="http://schemas.microsoft.com/office/drawing/2014/main" id="{D82B46D2-023F-153D-1F1D-14B430C08DF4}"/>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979714" y="685799"/>
            <a:ext cx="10190245" cy="5743364"/>
          </a:xfrm>
        </p:spPr>
      </p:pic>
    </p:spTree>
    <p:extLst>
      <p:ext uri="{BB962C8B-B14F-4D97-AF65-F5344CB8AC3E}">
        <p14:creationId xmlns:p14="http://schemas.microsoft.com/office/powerpoint/2010/main" val="407339248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0000">
        <p15:prstTrans prst="peelOff"/>
      </p:transition>
    </mc:Choice>
    <mc:Fallback xmlns="">
      <p:transition spd="slow" advTm="10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6123"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a:extLst>
              <a:ext uri="{FF2B5EF4-FFF2-40B4-BE49-F238E27FC236}">
                <a16:creationId xmlns:a16="http://schemas.microsoft.com/office/drawing/2014/main" id="{843EB46C-03B0-6E3E-993F-62920077A369}"/>
              </a:ext>
            </a:extLst>
          </p:cNvPr>
          <p:cNvSpPr>
            <a:spLocks noGrp="1"/>
          </p:cNvSpPr>
          <p:nvPr>
            <p:ph idx="1"/>
          </p:nvPr>
        </p:nvSpPr>
        <p:spPr>
          <a:xfrm>
            <a:off x="684211" y="337457"/>
            <a:ext cx="10996159" cy="2481943"/>
          </a:xfrm>
        </p:spPr>
        <p:txBody>
          <a:bodyPr/>
          <a:lstStyle/>
          <a:p>
            <a:pPr algn="just"/>
            <a:r>
              <a:rPr lang="ro-RO" sz="2400" dirty="0">
                <a:solidFill>
                  <a:schemeClr val="tx1"/>
                </a:solidFill>
              </a:rPr>
              <a:t>Dacă numărul nu corespunde, </a:t>
            </a:r>
            <a:r>
              <a:rPr lang="ro-RO" sz="2400" dirty="0" err="1">
                <a:solidFill>
                  <a:schemeClr val="tx1"/>
                </a:solidFill>
              </a:rPr>
              <a:t>așează</a:t>
            </a:r>
            <a:r>
              <a:rPr lang="ro-RO" sz="2400" dirty="0">
                <a:solidFill>
                  <a:schemeClr val="tx1"/>
                </a:solidFill>
              </a:rPr>
              <a:t> biletul la loc, îl acoperă cu </a:t>
            </a:r>
            <a:r>
              <a:rPr lang="ro-RO" sz="2400" dirty="0" err="1">
                <a:solidFill>
                  <a:schemeClr val="tx1"/>
                </a:solidFill>
              </a:rPr>
              <a:t>copeta</a:t>
            </a:r>
            <a:r>
              <a:rPr lang="ro-RO" sz="2400" dirty="0">
                <a:solidFill>
                  <a:schemeClr val="tx1"/>
                </a:solidFill>
              </a:rPr>
              <a:t> și se întoarce în cea mai mare viteză la coloana lui și predă ștafeta următorului elev. Jocul continuă până când prima echipă reușește să adune toate cel</a:t>
            </a:r>
            <a:r>
              <a:rPr lang="en-US" sz="2400" dirty="0">
                <a:solidFill>
                  <a:schemeClr val="tx1"/>
                </a:solidFill>
              </a:rPr>
              <a:t>e</a:t>
            </a:r>
            <a:r>
              <a:rPr lang="ro-RO" sz="2400" dirty="0">
                <a:solidFill>
                  <a:schemeClr val="tx1"/>
                </a:solidFill>
              </a:rPr>
              <a:t> 5 bilete cu numărul corespunzător grupei.</a:t>
            </a:r>
            <a:endParaRPr lang="en-US" sz="2400" dirty="0">
              <a:solidFill>
                <a:schemeClr val="tx1"/>
              </a:solidFill>
            </a:endParaRPr>
          </a:p>
          <a:p>
            <a:endParaRPr lang="en-US" dirty="0"/>
          </a:p>
        </p:txBody>
      </p:sp>
      <p:pic>
        <p:nvPicPr>
          <p:cNvPr id="4" name="VID-20250615-WA0002">
            <a:hlinkClick r:id="" action="ppaction://media"/>
            <a:extLst>
              <a:ext uri="{FF2B5EF4-FFF2-40B4-BE49-F238E27FC236}">
                <a16:creationId xmlns:a16="http://schemas.microsoft.com/office/drawing/2014/main" id="{36164054-241C-081C-B5F9-381442F2600B}"/>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2144486" y="2269948"/>
            <a:ext cx="7913914" cy="4460910"/>
          </a:xfrm>
          <a:prstGeom prst="rect">
            <a:avLst/>
          </a:prstGeom>
        </p:spPr>
      </p:pic>
    </p:spTree>
    <p:extLst>
      <p:ext uri="{BB962C8B-B14F-4D97-AF65-F5344CB8AC3E}">
        <p14:creationId xmlns:p14="http://schemas.microsoft.com/office/powerpoint/2010/main" val="40557573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0000">
        <p15:prstTrans prst="peelOff"/>
      </p:transition>
    </mc:Choice>
    <mc:Fallback xmlns="">
      <p:transition spd="slow" advTm="10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405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ubstituent conținut 5">
            <a:extLst>
              <a:ext uri="{FF2B5EF4-FFF2-40B4-BE49-F238E27FC236}">
                <a16:creationId xmlns:a16="http://schemas.microsoft.com/office/drawing/2014/main" id="{28D6179C-DE85-0006-DF45-ECC1F5A7C3C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39687" y="412465"/>
            <a:ext cx="8098970" cy="6074228"/>
          </a:xfrm>
        </p:spPr>
      </p:pic>
    </p:spTree>
    <p:extLst>
      <p:ext uri="{BB962C8B-B14F-4D97-AF65-F5344CB8AC3E}">
        <p14:creationId xmlns:p14="http://schemas.microsoft.com/office/powerpoint/2010/main" val="232779296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0000">
        <p15:prstTrans prst="peelOff"/>
      </p:transition>
    </mc:Choice>
    <mc:Fallback xmlns="">
      <p:transition spd="slow" advTm="10000">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D22B196E-52FB-E429-1199-3CB6F8C69193}"/>
              </a:ext>
            </a:extLst>
          </p:cNvPr>
          <p:cNvSpPr>
            <a:spLocks noGrp="1"/>
          </p:cNvSpPr>
          <p:nvPr>
            <p:ph type="title"/>
          </p:nvPr>
        </p:nvSpPr>
        <p:spPr>
          <a:xfrm>
            <a:off x="869269" y="979714"/>
            <a:ext cx="8534400" cy="1545772"/>
          </a:xfrm>
        </p:spPr>
        <p:txBody>
          <a:bodyPr>
            <a:normAutofit/>
          </a:bodyPr>
          <a:lstStyle/>
          <a:p>
            <a:r>
              <a:rPr lang="ro-RO" dirty="0"/>
              <a:t>„X” și „0”</a:t>
            </a:r>
            <a:br>
              <a:rPr lang="en-US" dirty="0"/>
            </a:br>
            <a:endParaRPr lang="en-US" dirty="0"/>
          </a:p>
        </p:txBody>
      </p:sp>
      <p:sp>
        <p:nvSpPr>
          <p:cNvPr id="3" name="Substituent conținut 2">
            <a:extLst>
              <a:ext uri="{FF2B5EF4-FFF2-40B4-BE49-F238E27FC236}">
                <a16:creationId xmlns:a16="http://schemas.microsoft.com/office/drawing/2014/main" id="{C4256586-A3AE-03F9-2B34-34E69983DBBD}"/>
              </a:ext>
            </a:extLst>
          </p:cNvPr>
          <p:cNvSpPr>
            <a:spLocks noGrp="1"/>
          </p:cNvSpPr>
          <p:nvPr>
            <p:ph idx="1"/>
          </p:nvPr>
        </p:nvSpPr>
        <p:spPr>
          <a:xfrm>
            <a:off x="555172" y="1948543"/>
            <a:ext cx="10885714" cy="3722914"/>
          </a:xfrm>
        </p:spPr>
        <p:txBody>
          <a:bodyPr>
            <a:normAutofit/>
          </a:bodyPr>
          <a:lstStyle/>
          <a:p>
            <a:pPr algn="just"/>
            <a:r>
              <a:rPr lang="ro-RO" sz="2400" dirty="0">
                <a:solidFill>
                  <a:schemeClr val="tx1"/>
                </a:solidFill>
              </a:rPr>
              <a:t>Elevii sunt împărțiți în două grupe egale numeric, așezate la o distanță de 15-20 m una de cealaltă. La mijlocul distanței dintre cele două echipe se desenează un pătrat cu latura de 3m, împărțit în 9 pătrate egale, cu latura de 1m. Primii trei elevi din fiecare coloană primesc în mână câte o </a:t>
            </a:r>
            <a:r>
              <a:rPr lang="ro-RO" sz="2400" dirty="0" err="1">
                <a:solidFill>
                  <a:schemeClr val="tx1"/>
                </a:solidFill>
              </a:rPr>
              <a:t>copetă</a:t>
            </a:r>
            <a:r>
              <a:rPr lang="ro-RO" sz="2400" dirty="0">
                <a:solidFill>
                  <a:schemeClr val="tx1"/>
                </a:solidFill>
              </a:rPr>
              <a:t>.</a:t>
            </a:r>
            <a:endParaRPr lang="en-US" sz="2400" dirty="0">
              <a:solidFill>
                <a:schemeClr val="tx1"/>
              </a:solidFill>
            </a:endParaRPr>
          </a:p>
        </p:txBody>
      </p:sp>
    </p:spTree>
    <p:extLst>
      <p:ext uri="{BB962C8B-B14F-4D97-AF65-F5344CB8AC3E}">
        <p14:creationId xmlns:p14="http://schemas.microsoft.com/office/powerpoint/2010/main" val="250957767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0000">
        <p15:prstTrans prst="peelOff"/>
      </p:transition>
    </mc:Choice>
    <mc:Fallback xmlns="">
      <p:transition spd="slow" advTm="10000">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390BA5-63EB-04F1-3694-973812CDE2F5}"/>
            </a:ext>
          </a:extLst>
        </p:cNvPr>
        <p:cNvGrpSpPr/>
        <p:nvPr/>
      </p:nvGrpSpPr>
      <p:grpSpPr>
        <a:xfrm>
          <a:off x="0" y="0"/>
          <a:ext cx="0" cy="0"/>
          <a:chOff x="0" y="0"/>
          <a:chExt cx="0" cy="0"/>
        </a:xfrm>
      </p:grpSpPr>
      <p:pic>
        <p:nvPicPr>
          <p:cNvPr id="7" name="Substituent conținut 6">
            <a:extLst>
              <a:ext uri="{FF2B5EF4-FFF2-40B4-BE49-F238E27FC236}">
                <a16:creationId xmlns:a16="http://schemas.microsoft.com/office/drawing/2014/main" id="{00BF5625-E7A3-0549-D541-1842764332F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flipH="1">
            <a:off x="757464" y="1611086"/>
            <a:ext cx="5312228" cy="3984171"/>
          </a:xfrm>
        </p:spPr>
      </p:pic>
      <p:pic>
        <p:nvPicPr>
          <p:cNvPr id="9" name="Imagine 8">
            <a:extLst>
              <a:ext uri="{FF2B5EF4-FFF2-40B4-BE49-F238E27FC236}">
                <a16:creationId xmlns:a16="http://schemas.microsoft.com/office/drawing/2014/main" id="{E5DB444B-0BD3-3AD6-2692-382B0883F78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6278656" y="1600200"/>
            <a:ext cx="5210628" cy="3907971"/>
          </a:xfrm>
          <a:prstGeom prst="rect">
            <a:avLst/>
          </a:prstGeom>
        </p:spPr>
      </p:pic>
    </p:spTree>
    <p:extLst>
      <p:ext uri="{BB962C8B-B14F-4D97-AF65-F5344CB8AC3E}">
        <p14:creationId xmlns:p14="http://schemas.microsoft.com/office/powerpoint/2010/main" val="233617018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0000">
        <p15:prstTrans prst="peelOff"/>
      </p:transition>
    </mc:Choice>
    <mc:Fallback xmlns="">
      <p:transition spd="slow" advTm="10000">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5F6499-EA46-C055-9B5F-41FBE278615C}"/>
            </a:ext>
          </a:extLst>
        </p:cNvPr>
        <p:cNvGrpSpPr/>
        <p:nvPr/>
      </p:nvGrpSpPr>
      <p:grpSpPr>
        <a:xfrm>
          <a:off x="0" y="0"/>
          <a:ext cx="0" cy="0"/>
          <a:chOff x="0" y="0"/>
          <a:chExt cx="0" cy="0"/>
        </a:xfrm>
      </p:grpSpPr>
      <p:pic>
        <p:nvPicPr>
          <p:cNvPr id="5" name="Substituent conținut 4">
            <a:extLst>
              <a:ext uri="{FF2B5EF4-FFF2-40B4-BE49-F238E27FC236}">
                <a16:creationId xmlns:a16="http://schemas.microsoft.com/office/drawing/2014/main" id="{F8E2FD3C-FAA9-479A-CABA-8572D3EE1D5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80131" y="1556656"/>
            <a:ext cx="5442857" cy="4082143"/>
          </a:xfrm>
        </p:spPr>
      </p:pic>
      <p:pic>
        <p:nvPicPr>
          <p:cNvPr id="8" name="Imagine 7">
            <a:extLst>
              <a:ext uri="{FF2B5EF4-FFF2-40B4-BE49-F238E27FC236}">
                <a16:creationId xmlns:a16="http://schemas.microsoft.com/office/drawing/2014/main" id="{4BBE9379-BEC9-98C9-FA05-5FF9F4EA95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8684" y="1556657"/>
            <a:ext cx="5413829" cy="4060371"/>
          </a:xfrm>
          <a:prstGeom prst="rect">
            <a:avLst/>
          </a:prstGeom>
        </p:spPr>
      </p:pic>
    </p:spTree>
    <p:extLst>
      <p:ext uri="{BB962C8B-B14F-4D97-AF65-F5344CB8AC3E}">
        <p14:creationId xmlns:p14="http://schemas.microsoft.com/office/powerpoint/2010/main" val="11170758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0000">
        <p15:prstTrans prst="peelOff"/>
      </p:transition>
    </mc:Choice>
    <mc:Fallback xmlns="">
      <p:transition spd="slow" advTm="10000">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49350-AEC5-B5BF-F7B9-B1E373E91F82}"/>
            </a:ext>
          </a:extLst>
        </p:cNvPr>
        <p:cNvGrpSpPr/>
        <p:nvPr/>
      </p:nvGrpSpPr>
      <p:grpSpPr>
        <a:xfrm>
          <a:off x="0" y="0"/>
          <a:ext cx="0" cy="0"/>
          <a:chOff x="0" y="0"/>
          <a:chExt cx="0" cy="0"/>
        </a:xfrm>
      </p:grpSpPr>
      <p:sp>
        <p:nvSpPr>
          <p:cNvPr id="3" name="Substituent conținut 2">
            <a:extLst>
              <a:ext uri="{FF2B5EF4-FFF2-40B4-BE49-F238E27FC236}">
                <a16:creationId xmlns:a16="http://schemas.microsoft.com/office/drawing/2014/main" id="{C4295773-28FC-A969-85B0-78F8BF2DB060}"/>
              </a:ext>
            </a:extLst>
          </p:cNvPr>
          <p:cNvSpPr>
            <a:spLocks noGrp="1"/>
          </p:cNvSpPr>
          <p:nvPr>
            <p:ph idx="1"/>
          </p:nvPr>
        </p:nvSpPr>
        <p:spPr>
          <a:xfrm>
            <a:off x="684211" y="685800"/>
            <a:ext cx="10549845" cy="5802086"/>
          </a:xfrm>
        </p:spPr>
        <p:txBody>
          <a:bodyPr>
            <a:normAutofit/>
          </a:bodyPr>
          <a:lstStyle/>
          <a:p>
            <a:pPr algn="just"/>
            <a:r>
              <a:rPr lang="ro-RO" sz="2400" dirty="0">
                <a:solidFill>
                  <a:schemeClr val="tx1"/>
                </a:solidFill>
              </a:rPr>
              <a:t>La semnalul sonor al cadrului didactic, primul elev din fiecare grupă, aleargă până la pătratul desenat pe sol și </a:t>
            </a:r>
            <a:r>
              <a:rPr lang="ro-RO" sz="2400" dirty="0" err="1">
                <a:solidFill>
                  <a:schemeClr val="tx1"/>
                </a:solidFill>
              </a:rPr>
              <a:t>așează</a:t>
            </a:r>
            <a:r>
              <a:rPr lang="ro-RO" sz="2400" dirty="0">
                <a:solidFill>
                  <a:schemeClr val="tx1"/>
                </a:solidFill>
              </a:rPr>
              <a:t> </a:t>
            </a:r>
            <a:r>
              <a:rPr lang="ro-RO" sz="2400" dirty="0" err="1">
                <a:solidFill>
                  <a:schemeClr val="tx1"/>
                </a:solidFill>
              </a:rPr>
              <a:t>copeta</a:t>
            </a:r>
            <a:r>
              <a:rPr lang="ro-RO" sz="2400" dirty="0">
                <a:solidFill>
                  <a:schemeClr val="tx1"/>
                </a:solidFill>
              </a:rPr>
              <a:t> în unul din cele nouă pătrate, după care se întoarce și predă ștafeta următorului coleg care aleargă și </a:t>
            </a:r>
            <a:r>
              <a:rPr lang="ro-RO" sz="2400" dirty="0" err="1">
                <a:solidFill>
                  <a:schemeClr val="tx1"/>
                </a:solidFill>
              </a:rPr>
              <a:t>așează</a:t>
            </a:r>
            <a:r>
              <a:rPr lang="ro-RO" sz="2400" dirty="0">
                <a:solidFill>
                  <a:schemeClr val="tx1"/>
                </a:solidFill>
              </a:rPr>
              <a:t> </a:t>
            </a:r>
            <a:r>
              <a:rPr lang="ro-RO" sz="2400" dirty="0" err="1">
                <a:solidFill>
                  <a:schemeClr val="tx1"/>
                </a:solidFill>
              </a:rPr>
              <a:t>copeta</a:t>
            </a:r>
            <a:r>
              <a:rPr lang="ro-RO" sz="2400" dirty="0">
                <a:solidFill>
                  <a:schemeClr val="tx1"/>
                </a:solidFill>
              </a:rPr>
              <a:t> în alt pătrat liber, după care se întoarce și predă ștafeta următorului elev. Acesta aleargă și </a:t>
            </a:r>
            <a:r>
              <a:rPr lang="ro-RO" sz="2400" dirty="0" err="1">
                <a:solidFill>
                  <a:schemeClr val="tx1"/>
                </a:solidFill>
              </a:rPr>
              <a:t>așează</a:t>
            </a:r>
            <a:r>
              <a:rPr lang="ro-RO" sz="2400" dirty="0">
                <a:solidFill>
                  <a:schemeClr val="tx1"/>
                </a:solidFill>
              </a:rPr>
              <a:t> </a:t>
            </a:r>
            <a:r>
              <a:rPr lang="ro-RO" sz="2400" dirty="0" err="1">
                <a:solidFill>
                  <a:schemeClr val="tx1"/>
                </a:solidFill>
              </a:rPr>
              <a:t>copeta</a:t>
            </a:r>
            <a:r>
              <a:rPr lang="ro-RO" sz="2400" dirty="0">
                <a:solidFill>
                  <a:schemeClr val="tx1"/>
                </a:solidFill>
              </a:rPr>
              <a:t> în unul din pătratele libere și în funcție de cum sunt dispuse celelalte două </a:t>
            </a:r>
            <a:r>
              <a:rPr lang="ro-RO" sz="2400" dirty="0" err="1">
                <a:solidFill>
                  <a:schemeClr val="tx1"/>
                </a:solidFill>
              </a:rPr>
              <a:t>copete</a:t>
            </a:r>
            <a:r>
              <a:rPr lang="ro-RO" sz="2400" dirty="0">
                <a:solidFill>
                  <a:schemeClr val="tx1"/>
                </a:solidFill>
              </a:rPr>
              <a:t>, încearcă să creeze o linie de trei </a:t>
            </a:r>
            <a:r>
              <a:rPr lang="ro-RO" sz="2400" dirty="0" err="1">
                <a:solidFill>
                  <a:schemeClr val="tx1"/>
                </a:solidFill>
              </a:rPr>
              <a:t>copete</a:t>
            </a:r>
            <a:r>
              <a:rPr lang="ro-RO" sz="2400" dirty="0">
                <a:solidFill>
                  <a:schemeClr val="tx1"/>
                </a:solidFill>
              </a:rPr>
              <a:t> de aceeași culoare.</a:t>
            </a:r>
            <a:endParaRPr lang="en-US" sz="2400" dirty="0">
              <a:solidFill>
                <a:schemeClr val="tx1"/>
              </a:solidFill>
            </a:endParaRPr>
          </a:p>
        </p:txBody>
      </p:sp>
    </p:spTree>
    <p:extLst>
      <p:ext uri="{BB962C8B-B14F-4D97-AF65-F5344CB8AC3E}">
        <p14:creationId xmlns:p14="http://schemas.microsoft.com/office/powerpoint/2010/main" val="392982430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0000">
        <p15:prstTrans prst="peelOff"/>
      </p:transition>
    </mc:Choice>
    <mc:Fallback xmlns="">
      <p:transition spd="slow" advTm="10000">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lip video WhatsApp 2025-06-15 la 21.03.23_c951087a">
            <a:hlinkClick r:id="" action="ppaction://media"/>
            <a:extLst>
              <a:ext uri="{FF2B5EF4-FFF2-40B4-BE49-F238E27FC236}">
                <a16:creationId xmlns:a16="http://schemas.microsoft.com/office/drawing/2014/main" id="{710ED4F6-57B4-5867-3599-7EAF90EE75BB}"/>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756843" y="282746"/>
            <a:ext cx="10738110" cy="6052740"/>
          </a:xfrm>
        </p:spPr>
      </p:pic>
    </p:spTree>
    <p:extLst>
      <p:ext uri="{BB962C8B-B14F-4D97-AF65-F5344CB8AC3E}">
        <p14:creationId xmlns:p14="http://schemas.microsoft.com/office/powerpoint/2010/main" val="157297683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0000">
        <p15:prstTrans prst="peelOff"/>
      </p:transition>
    </mc:Choice>
    <mc:Fallback xmlns="">
      <p:transition spd="slow" advTm="10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9395"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stituent conținut 6">
            <a:extLst>
              <a:ext uri="{FF2B5EF4-FFF2-40B4-BE49-F238E27FC236}">
                <a16:creationId xmlns:a16="http://schemas.microsoft.com/office/drawing/2014/main" id="{F28363DB-2E56-6ACE-1E52-C86ADA0BACC3}"/>
              </a:ext>
            </a:extLst>
          </p:cNvPr>
          <p:cNvSpPr>
            <a:spLocks noGrp="1"/>
          </p:cNvSpPr>
          <p:nvPr>
            <p:ph idx="1"/>
          </p:nvPr>
        </p:nvSpPr>
        <p:spPr>
          <a:xfrm>
            <a:off x="684212" y="685801"/>
            <a:ext cx="10430102" cy="5606142"/>
          </a:xfrm>
        </p:spPr>
        <p:txBody>
          <a:bodyPr>
            <a:normAutofit/>
          </a:bodyPr>
          <a:lstStyle/>
          <a:p>
            <a:pPr algn="just"/>
            <a:r>
              <a:rPr lang="ro-RO" sz="2400" dirty="0">
                <a:solidFill>
                  <a:schemeClr val="tx1"/>
                </a:solidFill>
              </a:rPr>
              <a:t>Având în vedere numărul mare de clase din școala noastră și lipsa  a încă unei săli de sport de dimensiuni corespunzătoare, face ca desfășurarea orele de educație fizică să fie o adevărată „luptă” cu creativitatea pentru a face  ca orele de educație fizică să fie cât mai atractive și elevii să vină cu plăcere la aceste ore.</a:t>
            </a:r>
          </a:p>
          <a:p>
            <a:pPr algn="just"/>
            <a:r>
              <a:rPr lang="ro-RO" sz="2400" dirty="0">
                <a:solidFill>
                  <a:schemeClr val="tx1"/>
                </a:solidFill>
              </a:rPr>
              <a:t>De cele mai multe ori în sala de sport își desfășoară activitatea în același timp 2 sau 3 clase.</a:t>
            </a:r>
          </a:p>
          <a:p>
            <a:pPr algn="just"/>
            <a:r>
              <a:rPr lang="ro-RO" sz="2400" dirty="0">
                <a:solidFill>
                  <a:schemeClr val="tx1"/>
                </a:solidFill>
              </a:rPr>
              <a:t>De aceea, împreună cu ceilalți profesori de educație fizică și sport, am încercat să găsim soluții pentru gestionarea cât mai eficientă a spațiului și a timpului alocat desfășurării activităților practice.</a:t>
            </a:r>
            <a:endParaRPr lang="en-US" sz="2400" dirty="0">
              <a:solidFill>
                <a:schemeClr val="tx1"/>
              </a:solidFill>
            </a:endParaRPr>
          </a:p>
        </p:txBody>
      </p:sp>
    </p:spTree>
    <p:extLst>
      <p:ext uri="{BB962C8B-B14F-4D97-AF65-F5344CB8AC3E}">
        <p14:creationId xmlns:p14="http://schemas.microsoft.com/office/powerpoint/2010/main" val="162521111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advTm="10000">
        <p15:prstTrans prst="peelOff"/>
      </p:transition>
    </mc:Choice>
    <mc:Fallback xmlns="">
      <p:transition spd="slow" advClick="0" advTm="10000">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ubstituent conținut 4">
            <a:extLst>
              <a:ext uri="{FF2B5EF4-FFF2-40B4-BE49-F238E27FC236}">
                <a16:creationId xmlns:a16="http://schemas.microsoft.com/office/drawing/2014/main" id="{0638D6B8-C4FA-66A3-5BF7-5F975125375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45356" y="330824"/>
            <a:ext cx="8311015" cy="6233262"/>
          </a:xfrm>
        </p:spPr>
      </p:pic>
    </p:spTree>
    <p:extLst>
      <p:ext uri="{BB962C8B-B14F-4D97-AF65-F5344CB8AC3E}">
        <p14:creationId xmlns:p14="http://schemas.microsoft.com/office/powerpoint/2010/main" val="6991008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0000">
        <p15:prstTrans prst="peelOff"/>
      </p:transition>
    </mc:Choice>
    <mc:Fallback xmlns="">
      <p:transition spd="slow" advTm="10000">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C8CE7159-DF87-BE1B-9AA3-6B1DC5DB289D}"/>
              </a:ext>
            </a:extLst>
          </p:cNvPr>
          <p:cNvSpPr>
            <a:spLocks noGrp="1"/>
          </p:cNvSpPr>
          <p:nvPr>
            <p:ph type="ctrTitle"/>
          </p:nvPr>
        </p:nvSpPr>
        <p:spPr>
          <a:xfrm>
            <a:off x="684211" y="685799"/>
            <a:ext cx="10549845" cy="2492830"/>
          </a:xfrm>
        </p:spPr>
        <p:txBody>
          <a:bodyPr/>
          <a:lstStyle/>
          <a:p>
            <a:r>
              <a:rPr lang="en-US" dirty="0"/>
              <a:t>V</a:t>
            </a:r>
            <a:r>
              <a:rPr lang="ro-RO" dirty="0"/>
              <a:t>Ă MULȚUMESC PENTRU ATENȚIE !</a:t>
            </a:r>
            <a:endParaRPr lang="en-US" dirty="0"/>
          </a:p>
        </p:txBody>
      </p:sp>
    </p:spTree>
    <p:extLst>
      <p:ext uri="{BB962C8B-B14F-4D97-AF65-F5344CB8AC3E}">
        <p14:creationId xmlns:p14="http://schemas.microsoft.com/office/powerpoint/2010/main" val="18776026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0000">
        <p15:prstTrans prst="peelOff"/>
      </p:transition>
    </mc:Choice>
    <mc:Fallback xmlns="">
      <p:transition spd="slow" advTm="10000">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a:extLst>
              <a:ext uri="{FF2B5EF4-FFF2-40B4-BE49-F238E27FC236}">
                <a16:creationId xmlns:a16="http://schemas.microsoft.com/office/drawing/2014/main" id="{704612C4-FB29-3065-9398-66A7CF0937BC}"/>
              </a:ext>
            </a:extLst>
          </p:cNvPr>
          <p:cNvSpPr>
            <a:spLocks noGrp="1"/>
          </p:cNvSpPr>
          <p:nvPr>
            <p:ph idx="1"/>
          </p:nvPr>
        </p:nvSpPr>
        <p:spPr>
          <a:xfrm>
            <a:off x="684211" y="685800"/>
            <a:ext cx="10996159" cy="4397829"/>
          </a:xfrm>
        </p:spPr>
        <p:txBody>
          <a:bodyPr/>
          <a:lstStyle/>
          <a:p>
            <a:pPr algn="just"/>
            <a:r>
              <a:rPr lang="ro-RO" sz="2800" dirty="0">
                <a:solidFill>
                  <a:schemeClr val="tx1"/>
                </a:solidFill>
              </a:rPr>
              <a:t>În continuare voi prezenta câteva jocuri dinamice pentru dezvoltarea calității motrice viteză, mai precis viteza de reacție și de deplasare, aplicabile tuturor claselor, indiferent de nivelul acestora.</a:t>
            </a:r>
          </a:p>
          <a:p>
            <a:pPr algn="just"/>
            <a:r>
              <a:rPr lang="ro-RO" sz="2800" dirty="0">
                <a:solidFill>
                  <a:schemeClr val="tx1"/>
                </a:solidFill>
              </a:rPr>
              <a:t>Menționez faptul că, în timp ce elevii dintr-o clasă lucrează, ceilalți se odihnesc, iar după desfășurarea jocului, echipele se schimbă. Astfel, prin rotație toate clasele repetă jocurile propuse.</a:t>
            </a:r>
            <a:endParaRPr lang="en-US" sz="2800" dirty="0">
              <a:solidFill>
                <a:schemeClr val="tx1"/>
              </a:solidFill>
            </a:endParaRPr>
          </a:p>
        </p:txBody>
      </p:sp>
    </p:spTree>
    <p:extLst>
      <p:ext uri="{BB962C8B-B14F-4D97-AF65-F5344CB8AC3E}">
        <p14:creationId xmlns:p14="http://schemas.microsoft.com/office/powerpoint/2010/main" val="1308638219"/>
      </p:ext>
    </p:extLst>
  </p:cSld>
  <p:clrMapOvr>
    <a:masterClrMapping/>
  </p:clrMapOvr>
  <mc:AlternateContent xmlns:mc="http://schemas.openxmlformats.org/markup-compatibility/2006" xmlns:p14="http://schemas.microsoft.com/office/powerpoint/2010/main">
    <mc:Choice Requires="p14">
      <p:transition spd="slow" p14:dur="2500" advTm="10000">
        <p:checker/>
      </p:transition>
    </mc:Choice>
    <mc:Fallback xmlns="">
      <p:transition spd="slow" advTm="10000">
        <p:checker/>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ubstituent conținut 4">
            <a:extLst>
              <a:ext uri="{FF2B5EF4-FFF2-40B4-BE49-F238E27FC236}">
                <a16:creationId xmlns:a16="http://schemas.microsoft.com/office/drawing/2014/main" id="{BCE46B0A-0097-3D30-3E2A-6E3D759D5E0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941388" y="2667000"/>
            <a:ext cx="4819650" cy="3614738"/>
          </a:xfrm>
        </p:spPr>
      </p:pic>
      <p:pic>
        <p:nvPicPr>
          <p:cNvPr id="7" name="Imagine 6">
            <a:extLst>
              <a:ext uri="{FF2B5EF4-FFF2-40B4-BE49-F238E27FC236}">
                <a16:creationId xmlns:a16="http://schemas.microsoft.com/office/drawing/2014/main" id="{F614F478-511D-8043-0823-8953F97518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86714" y="2710543"/>
            <a:ext cx="4818743" cy="3614057"/>
          </a:xfrm>
          <a:prstGeom prst="rect">
            <a:avLst/>
          </a:prstGeom>
        </p:spPr>
      </p:pic>
      <p:sp>
        <p:nvSpPr>
          <p:cNvPr id="12" name="CasetăText 11">
            <a:extLst>
              <a:ext uri="{FF2B5EF4-FFF2-40B4-BE49-F238E27FC236}">
                <a16:creationId xmlns:a16="http://schemas.microsoft.com/office/drawing/2014/main" id="{225CDA4B-F99E-37A0-DCC0-29D23CF885BA}"/>
              </a:ext>
            </a:extLst>
          </p:cNvPr>
          <p:cNvSpPr txBox="1"/>
          <p:nvPr/>
        </p:nvSpPr>
        <p:spPr>
          <a:xfrm>
            <a:off x="816429" y="141514"/>
            <a:ext cx="10069285" cy="2308324"/>
          </a:xfrm>
          <a:prstGeom prst="rect">
            <a:avLst/>
          </a:prstGeom>
          <a:noFill/>
        </p:spPr>
        <p:txBody>
          <a:bodyPr wrap="square">
            <a:spAutoFit/>
          </a:bodyPr>
          <a:lstStyle/>
          <a:p>
            <a:pPr algn="just"/>
            <a:r>
              <a:rPr lang="ro-RO" sz="2400" dirty="0"/>
              <a:t>Aruncă </a:t>
            </a:r>
            <a:r>
              <a:rPr lang="ro-RO" sz="2400" dirty="0" err="1"/>
              <a:t>copeta</a:t>
            </a:r>
            <a:r>
              <a:rPr lang="ro-RO" sz="2400" dirty="0"/>
              <a:t>!</a:t>
            </a:r>
          </a:p>
          <a:p>
            <a:pPr algn="just"/>
            <a:r>
              <a:rPr lang="en-US" sz="2400" dirty="0"/>
              <a:t>Joc </a:t>
            </a:r>
            <a:r>
              <a:rPr lang="en-US" sz="2400" dirty="0" err="1"/>
              <a:t>dinamic</a:t>
            </a:r>
            <a:r>
              <a:rPr lang="en-US" sz="2400" dirty="0"/>
              <a:t> </a:t>
            </a:r>
            <a:r>
              <a:rPr lang="en-US" sz="2400" dirty="0" err="1"/>
              <a:t>foarte</a:t>
            </a:r>
            <a:r>
              <a:rPr lang="en-US" sz="2400" dirty="0"/>
              <a:t> </a:t>
            </a:r>
            <a:r>
              <a:rPr lang="en-US" sz="2400" dirty="0" err="1"/>
              <a:t>atractic</a:t>
            </a:r>
            <a:r>
              <a:rPr lang="en-US" sz="2400" dirty="0"/>
              <a:t> </a:t>
            </a:r>
            <a:r>
              <a:rPr lang="en-US" sz="2400" dirty="0" err="1"/>
              <a:t>și</a:t>
            </a:r>
            <a:r>
              <a:rPr lang="en-US" sz="2400" dirty="0"/>
              <a:t> </a:t>
            </a:r>
            <a:r>
              <a:rPr lang="en-US" sz="2400" dirty="0" err="1"/>
              <a:t>distractiv</a:t>
            </a:r>
            <a:r>
              <a:rPr lang="en-US" sz="2400" dirty="0"/>
              <a:t> </a:t>
            </a:r>
            <a:r>
              <a:rPr lang="en-US" sz="2400" dirty="0" err="1"/>
              <a:t>pentru</a:t>
            </a:r>
            <a:r>
              <a:rPr lang="en-US" sz="2400" dirty="0"/>
              <a:t> </a:t>
            </a:r>
            <a:r>
              <a:rPr lang="en-US" sz="2400" dirty="0" err="1"/>
              <a:t>dezvoltarea</a:t>
            </a:r>
            <a:r>
              <a:rPr lang="en-US" sz="2400" dirty="0"/>
              <a:t> </a:t>
            </a:r>
            <a:r>
              <a:rPr lang="en-US" sz="2400" dirty="0" err="1"/>
              <a:t>calității</a:t>
            </a:r>
            <a:r>
              <a:rPr lang="en-US" sz="2400" dirty="0"/>
              <a:t> </a:t>
            </a:r>
            <a:r>
              <a:rPr lang="en-US" sz="2400" dirty="0" err="1"/>
              <a:t>motrice</a:t>
            </a:r>
            <a:r>
              <a:rPr lang="en-US" sz="2400" dirty="0"/>
              <a:t> </a:t>
            </a:r>
            <a:r>
              <a:rPr lang="en-US" sz="2400" dirty="0" err="1"/>
              <a:t>viteză</a:t>
            </a:r>
            <a:r>
              <a:rPr lang="en-US" sz="2400" dirty="0"/>
              <a:t>, </a:t>
            </a:r>
            <a:r>
              <a:rPr lang="en-US" sz="2400" dirty="0" err="1"/>
              <a:t>în</a:t>
            </a:r>
            <a:r>
              <a:rPr lang="en-US" sz="2400" dirty="0"/>
              <a:t> special </a:t>
            </a:r>
            <a:r>
              <a:rPr lang="en-US" sz="2400" dirty="0" err="1"/>
              <a:t>viteza</a:t>
            </a:r>
            <a:r>
              <a:rPr lang="en-US" sz="2400" dirty="0"/>
              <a:t> de </a:t>
            </a:r>
            <a:r>
              <a:rPr lang="en-US" sz="2400" dirty="0" err="1"/>
              <a:t>reacție</a:t>
            </a:r>
            <a:r>
              <a:rPr lang="en-US" sz="2400" dirty="0"/>
              <a:t> </a:t>
            </a:r>
            <a:r>
              <a:rPr lang="en-US" sz="2400" dirty="0" err="1"/>
              <a:t>și</a:t>
            </a:r>
            <a:r>
              <a:rPr lang="en-US" sz="2400" dirty="0"/>
              <a:t> de </a:t>
            </a:r>
            <a:r>
              <a:rPr lang="en-US" sz="2400" dirty="0" err="1"/>
              <a:t>deplasare</a:t>
            </a:r>
            <a:r>
              <a:rPr lang="en-US" sz="2400" dirty="0"/>
              <a:t>. </a:t>
            </a:r>
            <a:r>
              <a:rPr lang="en-US" sz="2400" dirty="0" err="1"/>
              <a:t>Elevii</a:t>
            </a:r>
            <a:r>
              <a:rPr lang="en-US" sz="2400" dirty="0"/>
              <a:t> sunt </a:t>
            </a:r>
            <a:r>
              <a:rPr lang="en-US" sz="2400" dirty="0" err="1"/>
              <a:t>împărțiți</a:t>
            </a:r>
            <a:r>
              <a:rPr lang="en-US" sz="2400" dirty="0"/>
              <a:t> </a:t>
            </a:r>
            <a:r>
              <a:rPr lang="en-US" sz="2400" dirty="0" err="1"/>
              <a:t>în</a:t>
            </a:r>
            <a:r>
              <a:rPr lang="en-US" sz="2400" dirty="0"/>
              <a:t> </a:t>
            </a:r>
            <a:r>
              <a:rPr lang="en-US" sz="2400" dirty="0" err="1"/>
              <a:t>două</a:t>
            </a:r>
            <a:r>
              <a:rPr lang="en-US" sz="2400" dirty="0"/>
              <a:t> </a:t>
            </a:r>
            <a:r>
              <a:rPr lang="en-US" sz="2400" dirty="0" err="1"/>
              <a:t>echipe</a:t>
            </a:r>
            <a:r>
              <a:rPr lang="en-US" sz="2400" dirty="0"/>
              <a:t>, </a:t>
            </a:r>
            <a:r>
              <a:rPr lang="en-US" sz="2400" dirty="0" err="1"/>
              <a:t>egale</a:t>
            </a:r>
            <a:r>
              <a:rPr lang="en-US" sz="2400" dirty="0"/>
              <a:t> numeric, </a:t>
            </a:r>
            <a:r>
              <a:rPr lang="en-US" sz="2400" dirty="0" err="1"/>
              <a:t>așezate</a:t>
            </a:r>
            <a:r>
              <a:rPr lang="en-US" sz="2400" dirty="0"/>
              <a:t> </a:t>
            </a:r>
            <a:r>
              <a:rPr lang="en-US" sz="2400" dirty="0" err="1"/>
              <a:t>în</a:t>
            </a:r>
            <a:r>
              <a:rPr lang="en-US" sz="2400" dirty="0"/>
              <a:t> </a:t>
            </a:r>
            <a:r>
              <a:rPr lang="en-US" sz="2400" dirty="0" err="1"/>
              <a:t>linie</a:t>
            </a:r>
            <a:r>
              <a:rPr lang="en-US" sz="2400" dirty="0"/>
              <a:t>, la o </a:t>
            </a:r>
            <a:r>
              <a:rPr lang="en-US" sz="2400" dirty="0" err="1"/>
              <a:t>distanță</a:t>
            </a:r>
            <a:r>
              <a:rPr lang="en-US" sz="2400" dirty="0"/>
              <a:t> de 15-20 m </a:t>
            </a:r>
            <a:r>
              <a:rPr lang="en-US" sz="2400" dirty="0" err="1"/>
              <a:t>distanță</a:t>
            </a:r>
            <a:r>
              <a:rPr lang="en-US" sz="2400" dirty="0"/>
              <a:t> </a:t>
            </a:r>
            <a:r>
              <a:rPr lang="en-US" sz="2400" dirty="0" err="1"/>
              <a:t>una</a:t>
            </a:r>
            <a:r>
              <a:rPr lang="en-US" sz="2400" dirty="0"/>
              <a:t> </a:t>
            </a:r>
            <a:r>
              <a:rPr lang="en-US" sz="2400" dirty="0" err="1"/>
              <a:t>față</a:t>
            </a:r>
            <a:r>
              <a:rPr lang="en-US" sz="2400" dirty="0"/>
              <a:t> de </a:t>
            </a:r>
            <a:r>
              <a:rPr lang="en-US" sz="2400" dirty="0" err="1"/>
              <a:t>cealaltă</a:t>
            </a:r>
            <a:r>
              <a:rPr lang="en-US" sz="2400" dirty="0"/>
              <a:t>, </a:t>
            </a:r>
            <a:r>
              <a:rPr lang="en-US" sz="2400" dirty="0" err="1"/>
              <a:t>sau</a:t>
            </a:r>
            <a:r>
              <a:rPr lang="en-US" sz="2400" dirty="0"/>
              <a:t> pe </a:t>
            </a:r>
            <a:r>
              <a:rPr lang="en-US" sz="2400" dirty="0" err="1"/>
              <a:t>linia</a:t>
            </a:r>
            <a:r>
              <a:rPr lang="en-US" sz="2400" dirty="0"/>
              <a:t> de fund a </a:t>
            </a:r>
            <a:r>
              <a:rPr lang="en-US" sz="2400" dirty="0" err="1"/>
              <a:t>terenului</a:t>
            </a:r>
            <a:r>
              <a:rPr lang="en-US" sz="2400" dirty="0"/>
              <a:t> de </a:t>
            </a:r>
            <a:r>
              <a:rPr lang="en-US" sz="2400" dirty="0" err="1"/>
              <a:t>baschet</a:t>
            </a:r>
            <a:r>
              <a:rPr lang="en-US" sz="2400" dirty="0"/>
              <a:t>. </a:t>
            </a:r>
          </a:p>
        </p:txBody>
      </p:sp>
    </p:spTree>
    <p:extLst>
      <p:ext uri="{BB962C8B-B14F-4D97-AF65-F5344CB8AC3E}">
        <p14:creationId xmlns:p14="http://schemas.microsoft.com/office/powerpoint/2010/main" val="30798831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0000">
        <p15:prstTrans prst="peelOff"/>
      </p:transition>
    </mc:Choice>
    <mc:Fallback xmlns="">
      <p:transition spd="slow" advTm="10000">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DA71989D-E724-10EF-BE90-57B56E129C7B}"/>
              </a:ext>
            </a:extLst>
          </p:cNvPr>
          <p:cNvSpPr>
            <a:spLocks noGrp="1"/>
          </p:cNvSpPr>
          <p:nvPr>
            <p:ph type="title"/>
          </p:nvPr>
        </p:nvSpPr>
        <p:spPr>
          <a:xfrm>
            <a:off x="466496" y="601132"/>
            <a:ext cx="11388045" cy="1507067"/>
          </a:xfrm>
        </p:spPr>
        <p:txBody>
          <a:bodyPr>
            <a:noAutofit/>
          </a:bodyPr>
          <a:lstStyle/>
          <a:p>
            <a:pPr algn="just"/>
            <a:r>
              <a:rPr lang="en-US" sz="2400" cap="none" dirty="0"/>
              <a:t>La </a:t>
            </a:r>
            <a:r>
              <a:rPr lang="en-US" sz="2400" cap="none" dirty="0" err="1"/>
              <a:t>mijlocul</a:t>
            </a:r>
            <a:r>
              <a:rPr lang="en-US" sz="2400" cap="none" dirty="0"/>
              <a:t> </a:t>
            </a:r>
            <a:r>
              <a:rPr lang="en-US" sz="2400" cap="none" dirty="0" err="1"/>
              <a:t>terenului</a:t>
            </a:r>
            <a:r>
              <a:rPr lang="en-US" sz="2400" cap="none" dirty="0"/>
              <a:t>, </a:t>
            </a:r>
            <a:r>
              <a:rPr lang="en-US" sz="2400" cap="none" dirty="0" err="1"/>
              <a:t>într</a:t>
            </a:r>
            <a:r>
              <a:rPr lang="en-US" sz="2400" cap="none" dirty="0"/>
              <a:t>-un sector de 1m de-o </a:t>
            </a:r>
            <a:r>
              <a:rPr lang="en-US" sz="2400" cap="none" dirty="0" err="1"/>
              <a:t>parte</a:t>
            </a:r>
            <a:r>
              <a:rPr lang="en-US" sz="2400" cap="none" dirty="0"/>
              <a:t> </a:t>
            </a:r>
            <a:r>
              <a:rPr lang="en-US" sz="2400" cap="none" dirty="0" err="1"/>
              <a:t>și</a:t>
            </a:r>
            <a:r>
              <a:rPr lang="en-US" sz="2400" cap="none" dirty="0"/>
              <a:t> de </a:t>
            </a:r>
            <a:r>
              <a:rPr lang="en-US" sz="2400" cap="none" dirty="0" err="1"/>
              <a:t>alta</a:t>
            </a:r>
            <a:r>
              <a:rPr lang="en-US" sz="2400" cap="none" dirty="0"/>
              <a:t> a </a:t>
            </a:r>
            <a:r>
              <a:rPr lang="en-US" sz="2400" cap="none" dirty="0" err="1"/>
              <a:t>liniei</a:t>
            </a:r>
            <a:r>
              <a:rPr lang="en-US" sz="2400" cap="none" dirty="0"/>
              <a:t> de </a:t>
            </a:r>
            <a:r>
              <a:rPr lang="en-US" sz="2400" cap="none" dirty="0" err="1"/>
              <a:t>centru</a:t>
            </a:r>
            <a:r>
              <a:rPr lang="en-US" sz="2400" cap="none" dirty="0"/>
              <a:t>, sunt </a:t>
            </a:r>
            <a:r>
              <a:rPr lang="en-US" sz="2400" cap="none" dirty="0" err="1"/>
              <a:t>așezate</a:t>
            </a:r>
            <a:r>
              <a:rPr lang="en-US" sz="2400" cap="none" dirty="0"/>
              <a:t> pe </a:t>
            </a:r>
            <a:r>
              <a:rPr lang="en-US" sz="2400" cap="none" dirty="0" err="1"/>
              <a:t>jos</a:t>
            </a:r>
            <a:r>
              <a:rPr lang="en-US" sz="2400" cap="none" dirty="0"/>
              <a:t> un </a:t>
            </a:r>
            <a:r>
              <a:rPr lang="en-US" sz="2400" cap="none" dirty="0" err="1"/>
              <a:t>număr</a:t>
            </a:r>
            <a:r>
              <a:rPr lang="en-US" sz="2400" cap="none" dirty="0"/>
              <a:t> impar de </a:t>
            </a:r>
            <a:r>
              <a:rPr lang="en-US" sz="2400" cap="none" dirty="0" err="1"/>
              <a:t>copete</a:t>
            </a:r>
            <a:r>
              <a:rPr lang="en-US" sz="2400" cap="none" dirty="0"/>
              <a:t>, </a:t>
            </a:r>
            <a:r>
              <a:rPr lang="en-US" sz="2400" cap="none" dirty="0" err="1"/>
              <a:t>dispuse</a:t>
            </a:r>
            <a:r>
              <a:rPr lang="en-US" sz="2400" cap="none" dirty="0"/>
              <a:t> </a:t>
            </a:r>
            <a:r>
              <a:rPr lang="en-US" sz="2400" cap="none" dirty="0" err="1"/>
              <a:t>neregulat</a:t>
            </a:r>
            <a:r>
              <a:rPr lang="en-US" sz="2400" cap="none" dirty="0"/>
              <a:t>. Cu </a:t>
            </a:r>
            <a:r>
              <a:rPr lang="en-US" sz="2400" cap="none" dirty="0" err="1"/>
              <a:t>cât</a:t>
            </a:r>
            <a:r>
              <a:rPr lang="en-US" sz="2400" cap="none" dirty="0"/>
              <a:t> sunt </a:t>
            </a:r>
            <a:r>
              <a:rPr lang="en-US" sz="2400" cap="none" dirty="0" err="1"/>
              <a:t>mai</a:t>
            </a:r>
            <a:r>
              <a:rPr lang="en-US" sz="2400" cap="none" dirty="0"/>
              <a:t> </a:t>
            </a:r>
            <a:r>
              <a:rPr lang="en-US" sz="2400" cap="none" dirty="0" err="1"/>
              <a:t>mulți</a:t>
            </a:r>
            <a:r>
              <a:rPr lang="en-US" sz="2400" cap="none" dirty="0"/>
              <a:t> </a:t>
            </a:r>
            <a:r>
              <a:rPr lang="en-US" sz="2400" cap="none" dirty="0" err="1"/>
              <a:t>elevi</a:t>
            </a:r>
            <a:r>
              <a:rPr lang="en-US" sz="2400" cap="none" dirty="0"/>
              <a:t>, cu </a:t>
            </a:r>
            <a:r>
              <a:rPr lang="en-US" sz="2400" cap="none" dirty="0" err="1"/>
              <a:t>atât</a:t>
            </a:r>
            <a:r>
              <a:rPr lang="en-US" sz="2400" cap="none" dirty="0"/>
              <a:t> sunt </a:t>
            </a:r>
            <a:r>
              <a:rPr lang="en-US" sz="2400" cap="none" dirty="0" err="1"/>
              <a:t>mai</a:t>
            </a:r>
            <a:r>
              <a:rPr lang="en-US" sz="2400" cap="none" dirty="0"/>
              <a:t> </a:t>
            </a:r>
            <a:r>
              <a:rPr lang="en-US" sz="2400" cap="none" dirty="0" err="1"/>
              <a:t>multe</a:t>
            </a:r>
            <a:r>
              <a:rPr lang="en-US" sz="2400" cap="none" dirty="0"/>
              <a:t> </a:t>
            </a:r>
            <a:r>
              <a:rPr lang="en-US" sz="2400" cap="none" dirty="0" err="1"/>
              <a:t>copete</a:t>
            </a:r>
            <a:r>
              <a:rPr lang="en-US" sz="2400" cap="none" dirty="0"/>
              <a:t>.</a:t>
            </a:r>
          </a:p>
        </p:txBody>
      </p:sp>
      <p:pic>
        <p:nvPicPr>
          <p:cNvPr id="5" name="Substituent conținut 4">
            <a:extLst>
              <a:ext uri="{FF2B5EF4-FFF2-40B4-BE49-F238E27FC236}">
                <a16:creationId xmlns:a16="http://schemas.microsoft.com/office/drawing/2014/main" id="{F97FEF20-7775-A78C-CD04-3720826A492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960914" y="2002969"/>
            <a:ext cx="5943600" cy="4457701"/>
          </a:xfrm>
        </p:spPr>
      </p:pic>
    </p:spTree>
    <p:extLst>
      <p:ext uri="{BB962C8B-B14F-4D97-AF65-F5344CB8AC3E}">
        <p14:creationId xmlns:p14="http://schemas.microsoft.com/office/powerpoint/2010/main" val="163200562"/>
      </p:ext>
    </p:extLst>
  </p:cSld>
  <p:clrMapOvr>
    <a:masterClrMapping/>
  </p:clrMapOvr>
  <mc:AlternateContent xmlns:mc="http://schemas.openxmlformats.org/markup-compatibility/2006" xmlns:p14="http://schemas.microsoft.com/office/powerpoint/2010/main">
    <mc:Choice Requires="p14">
      <p:transition spd="slow" p14:dur="2500" advTm="10000">
        <p:checker/>
      </p:transition>
    </mc:Choice>
    <mc:Fallback xmlns="">
      <p:transition spd="slow" advTm="10000">
        <p:checker/>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stituent conținut 2">
            <a:extLst>
              <a:ext uri="{FF2B5EF4-FFF2-40B4-BE49-F238E27FC236}">
                <a16:creationId xmlns:a16="http://schemas.microsoft.com/office/drawing/2014/main" id="{871EA14E-5538-A982-B108-E69A3A246F70}"/>
              </a:ext>
            </a:extLst>
          </p:cNvPr>
          <p:cNvSpPr>
            <a:spLocks noGrp="1"/>
          </p:cNvSpPr>
          <p:nvPr>
            <p:ph idx="1"/>
          </p:nvPr>
        </p:nvSpPr>
        <p:spPr>
          <a:xfrm>
            <a:off x="684211" y="685800"/>
            <a:ext cx="10484531" cy="4789714"/>
          </a:xfrm>
        </p:spPr>
        <p:txBody>
          <a:bodyPr/>
          <a:lstStyle/>
          <a:p>
            <a:pPr algn="just"/>
            <a:r>
              <a:rPr lang="en-US" b="1" dirty="0">
                <a:solidFill>
                  <a:schemeClr val="tx1"/>
                </a:solidFill>
              </a:rPr>
              <a:t> </a:t>
            </a:r>
            <a:r>
              <a:rPr lang="en-US" sz="2400" dirty="0">
                <a:solidFill>
                  <a:schemeClr val="tx1"/>
                </a:solidFill>
              </a:rPr>
              <a:t>La </a:t>
            </a:r>
            <a:r>
              <a:rPr lang="en-US" sz="2400" dirty="0" err="1">
                <a:solidFill>
                  <a:schemeClr val="tx1"/>
                </a:solidFill>
              </a:rPr>
              <a:t>semnalul</a:t>
            </a:r>
            <a:r>
              <a:rPr lang="en-US" sz="2400" dirty="0">
                <a:solidFill>
                  <a:schemeClr val="tx1"/>
                </a:solidFill>
              </a:rPr>
              <a:t> </a:t>
            </a:r>
            <a:r>
              <a:rPr lang="en-US" sz="2400" dirty="0" err="1">
                <a:solidFill>
                  <a:schemeClr val="tx1"/>
                </a:solidFill>
              </a:rPr>
              <a:t>sonor</a:t>
            </a:r>
            <a:r>
              <a:rPr lang="en-US" sz="2400" dirty="0">
                <a:solidFill>
                  <a:schemeClr val="tx1"/>
                </a:solidFill>
              </a:rPr>
              <a:t> al </a:t>
            </a:r>
            <a:r>
              <a:rPr lang="en-US" sz="2400" dirty="0" err="1">
                <a:solidFill>
                  <a:schemeClr val="tx1"/>
                </a:solidFill>
              </a:rPr>
              <a:t>cadrului</a:t>
            </a:r>
            <a:r>
              <a:rPr lang="en-US" sz="2400" dirty="0">
                <a:solidFill>
                  <a:schemeClr val="tx1"/>
                </a:solidFill>
              </a:rPr>
              <a:t> didactic, </a:t>
            </a:r>
            <a:r>
              <a:rPr lang="en-US" sz="2400" dirty="0" err="1">
                <a:solidFill>
                  <a:schemeClr val="tx1"/>
                </a:solidFill>
              </a:rPr>
              <a:t>elevii</a:t>
            </a:r>
            <a:r>
              <a:rPr lang="en-US" sz="2400" dirty="0">
                <a:solidFill>
                  <a:schemeClr val="tx1"/>
                </a:solidFill>
              </a:rPr>
              <a:t> se </a:t>
            </a:r>
            <a:r>
              <a:rPr lang="en-US" sz="2400" dirty="0" err="1">
                <a:solidFill>
                  <a:schemeClr val="tx1"/>
                </a:solidFill>
              </a:rPr>
              <a:t>deplasează</a:t>
            </a:r>
            <a:r>
              <a:rPr lang="en-US" sz="2400" dirty="0">
                <a:solidFill>
                  <a:schemeClr val="tx1"/>
                </a:solidFill>
              </a:rPr>
              <a:t> </a:t>
            </a:r>
            <a:r>
              <a:rPr lang="en-US" sz="2400" dirty="0" err="1">
                <a:solidFill>
                  <a:schemeClr val="tx1"/>
                </a:solidFill>
              </a:rPr>
              <a:t>în</a:t>
            </a:r>
            <a:r>
              <a:rPr lang="en-US" sz="2400" dirty="0">
                <a:solidFill>
                  <a:schemeClr val="tx1"/>
                </a:solidFill>
              </a:rPr>
              <a:t> </a:t>
            </a:r>
            <a:r>
              <a:rPr lang="en-US" sz="2400" dirty="0" err="1">
                <a:solidFill>
                  <a:schemeClr val="tx1"/>
                </a:solidFill>
              </a:rPr>
              <a:t>cea</a:t>
            </a:r>
            <a:r>
              <a:rPr lang="en-US" sz="2400" dirty="0">
                <a:solidFill>
                  <a:schemeClr val="tx1"/>
                </a:solidFill>
              </a:rPr>
              <a:t> </a:t>
            </a:r>
            <a:r>
              <a:rPr lang="en-US" sz="2400" dirty="0" err="1">
                <a:solidFill>
                  <a:schemeClr val="tx1"/>
                </a:solidFill>
              </a:rPr>
              <a:t>mai</a:t>
            </a:r>
            <a:r>
              <a:rPr lang="en-US" sz="2400" dirty="0">
                <a:solidFill>
                  <a:schemeClr val="tx1"/>
                </a:solidFill>
              </a:rPr>
              <a:t> mare </a:t>
            </a:r>
            <a:r>
              <a:rPr lang="en-US" sz="2400" dirty="0" err="1">
                <a:solidFill>
                  <a:schemeClr val="tx1"/>
                </a:solidFill>
              </a:rPr>
              <a:t>viteză</a:t>
            </a:r>
            <a:r>
              <a:rPr lang="en-US" sz="2400" dirty="0">
                <a:solidFill>
                  <a:schemeClr val="tx1"/>
                </a:solidFill>
              </a:rPr>
              <a:t> la </a:t>
            </a:r>
            <a:r>
              <a:rPr lang="en-US" sz="2400" dirty="0" err="1">
                <a:solidFill>
                  <a:schemeClr val="tx1"/>
                </a:solidFill>
              </a:rPr>
              <a:t>centrul</a:t>
            </a:r>
            <a:r>
              <a:rPr lang="en-US" sz="2400" dirty="0">
                <a:solidFill>
                  <a:schemeClr val="tx1"/>
                </a:solidFill>
              </a:rPr>
              <a:t> </a:t>
            </a:r>
            <a:r>
              <a:rPr lang="en-US" sz="2400" dirty="0" err="1">
                <a:solidFill>
                  <a:schemeClr val="tx1"/>
                </a:solidFill>
              </a:rPr>
              <a:t>terenului</a:t>
            </a:r>
            <a:r>
              <a:rPr lang="en-US" sz="2400" dirty="0">
                <a:solidFill>
                  <a:schemeClr val="tx1"/>
                </a:solidFill>
              </a:rPr>
              <a:t>, </a:t>
            </a:r>
            <a:r>
              <a:rPr lang="en-US" sz="2400" dirty="0" err="1">
                <a:solidFill>
                  <a:schemeClr val="tx1"/>
                </a:solidFill>
              </a:rPr>
              <a:t>ridică</a:t>
            </a:r>
            <a:r>
              <a:rPr lang="en-US" sz="2400" dirty="0">
                <a:solidFill>
                  <a:schemeClr val="tx1"/>
                </a:solidFill>
              </a:rPr>
              <a:t> o </a:t>
            </a:r>
            <a:r>
              <a:rPr lang="en-US" sz="2400" dirty="0" err="1">
                <a:solidFill>
                  <a:schemeClr val="tx1"/>
                </a:solidFill>
              </a:rPr>
              <a:t>singură</a:t>
            </a:r>
            <a:r>
              <a:rPr lang="en-US" sz="2400" dirty="0">
                <a:solidFill>
                  <a:schemeClr val="tx1"/>
                </a:solidFill>
              </a:rPr>
              <a:t> </a:t>
            </a:r>
            <a:r>
              <a:rPr lang="en-US" sz="2400" dirty="0" err="1">
                <a:solidFill>
                  <a:schemeClr val="tx1"/>
                </a:solidFill>
              </a:rPr>
              <a:t>copetă</a:t>
            </a:r>
            <a:r>
              <a:rPr lang="en-US" sz="2400" dirty="0">
                <a:solidFill>
                  <a:schemeClr val="tx1"/>
                </a:solidFill>
              </a:rPr>
              <a:t> </a:t>
            </a:r>
            <a:r>
              <a:rPr lang="en-US" sz="2400" dirty="0" err="1">
                <a:solidFill>
                  <a:schemeClr val="tx1"/>
                </a:solidFill>
              </a:rPr>
              <a:t>și</a:t>
            </a:r>
            <a:r>
              <a:rPr lang="en-US" sz="2400" dirty="0">
                <a:solidFill>
                  <a:schemeClr val="tx1"/>
                </a:solidFill>
              </a:rPr>
              <a:t> se </a:t>
            </a:r>
            <a:r>
              <a:rPr lang="en-US" sz="2400" dirty="0" err="1">
                <a:solidFill>
                  <a:schemeClr val="tx1"/>
                </a:solidFill>
              </a:rPr>
              <a:t>întorc</a:t>
            </a:r>
            <a:r>
              <a:rPr lang="en-US" sz="2400" dirty="0">
                <a:solidFill>
                  <a:schemeClr val="tx1"/>
                </a:solidFill>
              </a:rPr>
              <a:t> cu </a:t>
            </a:r>
            <a:r>
              <a:rPr lang="en-US" sz="2400" dirty="0" err="1">
                <a:solidFill>
                  <a:schemeClr val="tx1"/>
                </a:solidFill>
              </a:rPr>
              <a:t>ea</a:t>
            </a:r>
            <a:r>
              <a:rPr lang="en-US" sz="2400" dirty="0">
                <a:solidFill>
                  <a:schemeClr val="tx1"/>
                </a:solidFill>
              </a:rPr>
              <a:t> la </a:t>
            </a:r>
            <a:r>
              <a:rPr lang="en-US" sz="2400" dirty="0" err="1">
                <a:solidFill>
                  <a:schemeClr val="tx1"/>
                </a:solidFill>
              </a:rPr>
              <a:t>locul</a:t>
            </a:r>
            <a:r>
              <a:rPr lang="en-US" sz="2400" dirty="0">
                <a:solidFill>
                  <a:schemeClr val="tx1"/>
                </a:solidFill>
              </a:rPr>
              <a:t> de </a:t>
            </a:r>
            <a:r>
              <a:rPr lang="en-US" sz="2400" dirty="0" err="1">
                <a:solidFill>
                  <a:schemeClr val="tx1"/>
                </a:solidFill>
              </a:rPr>
              <a:t>plecare</a:t>
            </a:r>
            <a:r>
              <a:rPr lang="en-US" sz="2400" dirty="0">
                <a:solidFill>
                  <a:schemeClr val="tx1"/>
                </a:solidFill>
              </a:rPr>
              <a:t> </a:t>
            </a:r>
            <a:r>
              <a:rPr lang="en-US" sz="2400" dirty="0" err="1">
                <a:solidFill>
                  <a:schemeClr val="tx1"/>
                </a:solidFill>
              </a:rPr>
              <a:t>și</a:t>
            </a:r>
            <a:r>
              <a:rPr lang="en-US" sz="2400" dirty="0">
                <a:solidFill>
                  <a:schemeClr val="tx1"/>
                </a:solidFill>
              </a:rPr>
              <a:t> o </a:t>
            </a:r>
            <a:r>
              <a:rPr lang="en-US" sz="2400" dirty="0" err="1">
                <a:solidFill>
                  <a:schemeClr val="tx1"/>
                </a:solidFill>
              </a:rPr>
              <a:t>aruncă</a:t>
            </a:r>
            <a:r>
              <a:rPr lang="en-US" sz="2400" dirty="0">
                <a:solidFill>
                  <a:schemeClr val="tx1"/>
                </a:solidFill>
              </a:rPr>
              <a:t> pe </a:t>
            </a:r>
            <a:r>
              <a:rPr lang="en-US" sz="2400" dirty="0" err="1">
                <a:solidFill>
                  <a:schemeClr val="tx1"/>
                </a:solidFill>
              </a:rPr>
              <a:t>jos</a:t>
            </a:r>
            <a:r>
              <a:rPr lang="en-US" sz="2400" dirty="0">
                <a:solidFill>
                  <a:schemeClr val="tx1"/>
                </a:solidFill>
              </a:rPr>
              <a:t>, </a:t>
            </a:r>
            <a:r>
              <a:rPr lang="en-US" sz="2400" dirty="0" err="1">
                <a:solidFill>
                  <a:schemeClr val="tx1"/>
                </a:solidFill>
              </a:rPr>
              <a:t>după</a:t>
            </a:r>
            <a:r>
              <a:rPr lang="en-US" sz="2400" dirty="0">
                <a:solidFill>
                  <a:schemeClr val="tx1"/>
                </a:solidFill>
              </a:rPr>
              <a:t> care se </a:t>
            </a:r>
            <a:r>
              <a:rPr lang="en-US" sz="2400" dirty="0" err="1">
                <a:solidFill>
                  <a:schemeClr val="tx1"/>
                </a:solidFill>
              </a:rPr>
              <a:t>întorc</a:t>
            </a:r>
            <a:r>
              <a:rPr lang="en-US" sz="2400" dirty="0">
                <a:solidFill>
                  <a:schemeClr val="tx1"/>
                </a:solidFill>
              </a:rPr>
              <a:t> </a:t>
            </a:r>
            <a:r>
              <a:rPr lang="en-US" sz="2400" dirty="0" err="1">
                <a:solidFill>
                  <a:schemeClr val="tx1"/>
                </a:solidFill>
              </a:rPr>
              <a:t>pentru</a:t>
            </a:r>
            <a:r>
              <a:rPr lang="en-US" sz="2400" dirty="0">
                <a:solidFill>
                  <a:schemeClr val="tx1"/>
                </a:solidFill>
              </a:rPr>
              <a:t> a </a:t>
            </a:r>
            <a:r>
              <a:rPr lang="en-US" sz="2400" dirty="0" err="1">
                <a:solidFill>
                  <a:schemeClr val="tx1"/>
                </a:solidFill>
              </a:rPr>
              <a:t>ridica</a:t>
            </a:r>
            <a:r>
              <a:rPr lang="en-US" sz="2400" dirty="0">
                <a:solidFill>
                  <a:schemeClr val="tx1"/>
                </a:solidFill>
              </a:rPr>
              <a:t> o </a:t>
            </a:r>
            <a:r>
              <a:rPr lang="en-US" sz="2400" dirty="0" err="1">
                <a:solidFill>
                  <a:schemeClr val="tx1"/>
                </a:solidFill>
              </a:rPr>
              <a:t>altă</a:t>
            </a:r>
            <a:r>
              <a:rPr lang="en-US" sz="2400" dirty="0">
                <a:solidFill>
                  <a:schemeClr val="tx1"/>
                </a:solidFill>
              </a:rPr>
              <a:t> </a:t>
            </a:r>
            <a:r>
              <a:rPr lang="en-US" sz="2400" dirty="0" err="1">
                <a:solidFill>
                  <a:schemeClr val="tx1"/>
                </a:solidFill>
              </a:rPr>
              <a:t>copeta</a:t>
            </a:r>
            <a:r>
              <a:rPr lang="en-US" sz="2400" dirty="0">
                <a:solidFill>
                  <a:schemeClr val="tx1"/>
                </a:solidFill>
              </a:rPr>
              <a:t> </a:t>
            </a:r>
            <a:r>
              <a:rPr lang="en-US" sz="2400" dirty="0" err="1">
                <a:solidFill>
                  <a:schemeClr val="tx1"/>
                </a:solidFill>
              </a:rPr>
              <a:t>și</a:t>
            </a:r>
            <a:r>
              <a:rPr lang="en-US" sz="2400" dirty="0">
                <a:solidFill>
                  <a:schemeClr val="tx1"/>
                </a:solidFill>
              </a:rPr>
              <a:t> tot </a:t>
            </a:r>
            <a:r>
              <a:rPr lang="en-US" sz="2400" dirty="0" err="1">
                <a:solidFill>
                  <a:schemeClr val="tx1"/>
                </a:solidFill>
              </a:rPr>
              <a:t>așa</a:t>
            </a:r>
            <a:r>
              <a:rPr lang="en-US" sz="2400" dirty="0">
                <a:solidFill>
                  <a:schemeClr val="tx1"/>
                </a:solidFill>
              </a:rPr>
              <a:t> </a:t>
            </a:r>
            <a:r>
              <a:rPr lang="en-US" sz="2400" dirty="0" err="1">
                <a:solidFill>
                  <a:schemeClr val="tx1"/>
                </a:solidFill>
              </a:rPr>
              <a:t>până</a:t>
            </a:r>
            <a:r>
              <a:rPr lang="en-US" sz="2400" dirty="0">
                <a:solidFill>
                  <a:schemeClr val="tx1"/>
                </a:solidFill>
              </a:rPr>
              <a:t> </a:t>
            </a:r>
            <a:r>
              <a:rPr lang="en-US" sz="2400" dirty="0" err="1">
                <a:solidFill>
                  <a:schemeClr val="tx1"/>
                </a:solidFill>
              </a:rPr>
              <a:t>când</a:t>
            </a:r>
            <a:r>
              <a:rPr lang="en-US" sz="2400" dirty="0">
                <a:solidFill>
                  <a:schemeClr val="tx1"/>
                </a:solidFill>
              </a:rPr>
              <a:t> se </a:t>
            </a:r>
            <a:r>
              <a:rPr lang="en-US" sz="2400" dirty="0" err="1">
                <a:solidFill>
                  <a:schemeClr val="tx1"/>
                </a:solidFill>
              </a:rPr>
              <a:t>termină</a:t>
            </a:r>
            <a:r>
              <a:rPr lang="en-US" sz="2400" dirty="0">
                <a:solidFill>
                  <a:schemeClr val="tx1"/>
                </a:solidFill>
              </a:rPr>
              <a:t> </a:t>
            </a:r>
            <a:r>
              <a:rPr lang="en-US" sz="2400" dirty="0" err="1">
                <a:solidFill>
                  <a:schemeClr val="tx1"/>
                </a:solidFill>
              </a:rPr>
              <a:t>copetele</a:t>
            </a:r>
            <a:r>
              <a:rPr lang="en-US" sz="2400" dirty="0">
                <a:solidFill>
                  <a:schemeClr val="tx1"/>
                </a:solidFill>
              </a:rPr>
              <a:t> de la </a:t>
            </a:r>
            <a:r>
              <a:rPr lang="en-US" sz="2400" dirty="0" err="1">
                <a:solidFill>
                  <a:schemeClr val="tx1"/>
                </a:solidFill>
              </a:rPr>
              <a:t>centrul</a:t>
            </a:r>
            <a:r>
              <a:rPr lang="en-US" sz="2400" dirty="0">
                <a:solidFill>
                  <a:schemeClr val="tx1"/>
                </a:solidFill>
              </a:rPr>
              <a:t> </a:t>
            </a:r>
            <a:r>
              <a:rPr lang="en-US" sz="2400" dirty="0" err="1">
                <a:solidFill>
                  <a:schemeClr val="tx1"/>
                </a:solidFill>
              </a:rPr>
              <a:t>terenului</a:t>
            </a:r>
            <a:r>
              <a:rPr lang="en-US" sz="2400" dirty="0">
                <a:solidFill>
                  <a:schemeClr val="tx1"/>
                </a:solidFill>
              </a:rPr>
              <a:t>. </a:t>
            </a:r>
            <a:r>
              <a:rPr lang="en-US" sz="2400" dirty="0" err="1">
                <a:solidFill>
                  <a:schemeClr val="tx1"/>
                </a:solidFill>
              </a:rPr>
              <a:t>Elevii</a:t>
            </a:r>
            <a:r>
              <a:rPr lang="en-US" sz="2400" dirty="0">
                <a:solidFill>
                  <a:schemeClr val="tx1"/>
                </a:solidFill>
              </a:rPr>
              <a:t> nu au </a:t>
            </a:r>
            <a:r>
              <a:rPr lang="en-US" sz="2400" dirty="0" err="1">
                <a:solidFill>
                  <a:schemeClr val="tx1"/>
                </a:solidFill>
              </a:rPr>
              <a:t>voie</a:t>
            </a:r>
            <a:r>
              <a:rPr lang="en-US" sz="2400" dirty="0">
                <a:solidFill>
                  <a:schemeClr val="tx1"/>
                </a:solidFill>
              </a:rPr>
              <a:t> </a:t>
            </a:r>
            <a:r>
              <a:rPr lang="en-US" sz="2400" dirty="0" err="1">
                <a:solidFill>
                  <a:schemeClr val="tx1"/>
                </a:solidFill>
              </a:rPr>
              <a:t>să</a:t>
            </a:r>
            <a:r>
              <a:rPr lang="en-US" sz="2400" dirty="0">
                <a:solidFill>
                  <a:schemeClr val="tx1"/>
                </a:solidFill>
              </a:rPr>
              <a:t> </a:t>
            </a:r>
            <a:r>
              <a:rPr lang="en-US" sz="2400" dirty="0" err="1">
                <a:solidFill>
                  <a:schemeClr val="tx1"/>
                </a:solidFill>
              </a:rPr>
              <a:t>arunce</a:t>
            </a:r>
            <a:r>
              <a:rPr lang="en-US" sz="2400" dirty="0">
                <a:solidFill>
                  <a:schemeClr val="tx1"/>
                </a:solidFill>
              </a:rPr>
              <a:t> </a:t>
            </a:r>
            <a:r>
              <a:rPr lang="en-US" sz="2400" dirty="0" err="1">
                <a:solidFill>
                  <a:schemeClr val="tx1"/>
                </a:solidFill>
              </a:rPr>
              <a:t>copeta</a:t>
            </a:r>
            <a:r>
              <a:rPr lang="en-US" sz="2400" dirty="0">
                <a:solidFill>
                  <a:schemeClr val="tx1"/>
                </a:solidFill>
              </a:rPr>
              <a:t>, ci </a:t>
            </a:r>
            <a:r>
              <a:rPr lang="en-US" sz="2400" dirty="0" err="1">
                <a:solidFill>
                  <a:schemeClr val="tx1"/>
                </a:solidFill>
              </a:rPr>
              <a:t>trebuie</a:t>
            </a:r>
            <a:r>
              <a:rPr lang="en-US" sz="2400" dirty="0">
                <a:solidFill>
                  <a:schemeClr val="tx1"/>
                </a:solidFill>
              </a:rPr>
              <a:t> </a:t>
            </a:r>
            <a:r>
              <a:rPr lang="en-US" sz="2400" dirty="0" err="1">
                <a:solidFill>
                  <a:schemeClr val="tx1"/>
                </a:solidFill>
              </a:rPr>
              <a:t>să</a:t>
            </a:r>
            <a:r>
              <a:rPr lang="en-US" sz="2400" dirty="0">
                <a:solidFill>
                  <a:schemeClr val="tx1"/>
                </a:solidFill>
              </a:rPr>
              <a:t> se </a:t>
            </a:r>
            <a:r>
              <a:rPr lang="en-US" sz="2400" dirty="0" err="1">
                <a:solidFill>
                  <a:schemeClr val="tx1"/>
                </a:solidFill>
              </a:rPr>
              <a:t>deplaseze</a:t>
            </a:r>
            <a:r>
              <a:rPr lang="en-US" sz="2400" dirty="0">
                <a:solidFill>
                  <a:schemeClr val="tx1"/>
                </a:solidFill>
              </a:rPr>
              <a:t> cu </a:t>
            </a:r>
            <a:r>
              <a:rPr lang="en-US" sz="2400" dirty="0" err="1">
                <a:solidFill>
                  <a:schemeClr val="tx1"/>
                </a:solidFill>
              </a:rPr>
              <a:t>ea</a:t>
            </a:r>
            <a:r>
              <a:rPr lang="en-US" sz="2400" dirty="0">
                <a:solidFill>
                  <a:schemeClr val="tx1"/>
                </a:solidFill>
              </a:rPr>
              <a:t> </a:t>
            </a:r>
            <a:r>
              <a:rPr lang="en-US" sz="2400" dirty="0" err="1">
                <a:solidFill>
                  <a:schemeClr val="tx1"/>
                </a:solidFill>
              </a:rPr>
              <a:t>în</a:t>
            </a:r>
            <a:r>
              <a:rPr lang="en-US" sz="2400" dirty="0">
                <a:solidFill>
                  <a:schemeClr val="tx1"/>
                </a:solidFill>
              </a:rPr>
              <a:t> </a:t>
            </a:r>
            <a:r>
              <a:rPr lang="en-US" sz="2400" dirty="0" err="1">
                <a:solidFill>
                  <a:schemeClr val="tx1"/>
                </a:solidFill>
              </a:rPr>
              <a:t>mână</a:t>
            </a:r>
            <a:r>
              <a:rPr lang="en-US" sz="2400" dirty="0">
                <a:solidFill>
                  <a:schemeClr val="tx1"/>
                </a:solidFill>
              </a:rPr>
              <a:t> </a:t>
            </a:r>
            <a:r>
              <a:rPr lang="en-US" sz="2400" dirty="0" err="1">
                <a:solidFill>
                  <a:schemeClr val="tx1"/>
                </a:solidFill>
              </a:rPr>
              <a:t>până</a:t>
            </a:r>
            <a:r>
              <a:rPr lang="en-US" sz="2400" dirty="0">
                <a:solidFill>
                  <a:schemeClr val="tx1"/>
                </a:solidFill>
              </a:rPr>
              <a:t> la </a:t>
            </a:r>
            <a:r>
              <a:rPr lang="en-US" sz="2400" dirty="0" err="1">
                <a:solidFill>
                  <a:schemeClr val="tx1"/>
                </a:solidFill>
              </a:rPr>
              <a:t>linia</a:t>
            </a:r>
            <a:r>
              <a:rPr lang="en-US" sz="2400" dirty="0">
                <a:solidFill>
                  <a:schemeClr val="tx1"/>
                </a:solidFill>
              </a:rPr>
              <a:t> de fund din </a:t>
            </a:r>
            <a:r>
              <a:rPr lang="en-US" sz="2400" dirty="0" err="1">
                <a:solidFill>
                  <a:schemeClr val="tx1"/>
                </a:solidFill>
              </a:rPr>
              <a:t>terenul</a:t>
            </a:r>
            <a:r>
              <a:rPr lang="en-US" sz="2400" dirty="0">
                <a:solidFill>
                  <a:schemeClr val="tx1"/>
                </a:solidFill>
              </a:rPr>
              <a:t> </a:t>
            </a:r>
            <a:r>
              <a:rPr lang="en-US" sz="2400" dirty="0" err="1">
                <a:solidFill>
                  <a:schemeClr val="tx1"/>
                </a:solidFill>
              </a:rPr>
              <a:t>propriu</a:t>
            </a:r>
            <a:r>
              <a:rPr lang="en-US" sz="2400" dirty="0">
                <a:solidFill>
                  <a:schemeClr val="tx1"/>
                </a:solidFill>
              </a:rPr>
              <a:t>. </a:t>
            </a:r>
            <a:r>
              <a:rPr lang="en-US" sz="2400" dirty="0" err="1">
                <a:solidFill>
                  <a:schemeClr val="tx1"/>
                </a:solidFill>
              </a:rPr>
              <a:t>După</a:t>
            </a:r>
            <a:r>
              <a:rPr lang="en-US" sz="2400" dirty="0">
                <a:solidFill>
                  <a:schemeClr val="tx1"/>
                </a:solidFill>
              </a:rPr>
              <a:t> </a:t>
            </a:r>
            <a:r>
              <a:rPr lang="en-US" sz="2400" dirty="0" err="1">
                <a:solidFill>
                  <a:schemeClr val="tx1"/>
                </a:solidFill>
              </a:rPr>
              <a:t>ce</a:t>
            </a:r>
            <a:r>
              <a:rPr lang="en-US" sz="2400" dirty="0">
                <a:solidFill>
                  <a:schemeClr val="tx1"/>
                </a:solidFill>
              </a:rPr>
              <a:t> s-au </a:t>
            </a:r>
            <a:r>
              <a:rPr lang="en-US" sz="2400" dirty="0" err="1">
                <a:solidFill>
                  <a:schemeClr val="tx1"/>
                </a:solidFill>
              </a:rPr>
              <a:t>terminat</a:t>
            </a:r>
            <a:r>
              <a:rPr lang="en-US" sz="2400" dirty="0">
                <a:solidFill>
                  <a:schemeClr val="tx1"/>
                </a:solidFill>
              </a:rPr>
              <a:t> </a:t>
            </a:r>
            <a:r>
              <a:rPr lang="en-US" sz="2400" dirty="0" err="1">
                <a:solidFill>
                  <a:schemeClr val="tx1"/>
                </a:solidFill>
              </a:rPr>
              <a:t>copetele</a:t>
            </a:r>
            <a:r>
              <a:rPr lang="en-US" sz="2400" dirty="0">
                <a:solidFill>
                  <a:schemeClr val="tx1"/>
                </a:solidFill>
              </a:rPr>
              <a:t> de la </a:t>
            </a:r>
            <a:r>
              <a:rPr lang="en-US" sz="2400" dirty="0" err="1">
                <a:solidFill>
                  <a:schemeClr val="tx1"/>
                </a:solidFill>
              </a:rPr>
              <a:t>centru</a:t>
            </a:r>
            <a:r>
              <a:rPr lang="en-US" sz="2400" dirty="0">
                <a:solidFill>
                  <a:schemeClr val="tx1"/>
                </a:solidFill>
              </a:rPr>
              <a:t>, </a:t>
            </a:r>
            <a:r>
              <a:rPr lang="en-US" sz="2400" dirty="0" err="1">
                <a:solidFill>
                  <a:schemeClr val="tx1"/>
                </a:solidFill>
              </a:rPr>
              <a:t>elevii</a:t>
            </a:r>
            <a:r>
              <a:rPr lang="en-US" sz="2400" dirty="0">
                <a:solidFill>
                  <a:schemeClr val="tx1"/>
                </a:solidFill>
              </a:rPr>
              <a:t> se </a:t>
            </a:r>
            <a:r>
              <a:rPr lang="en-US" sz="2400" dirty="0" err="1">
                <a:solidFill>
                  <a:schemeClr val="tx1"/>
                </a:solidFill>
              </a:rPr>
              <a:t>îndreaptă</a:t>
            </a:r>
            <a:r>
              <a:rPr lang="en-US" sz="2400" dirty="0">
                <a:solidFill>
                  <a:schemeClr val="tx1"/>
                </a:solidFill>
              </a:rPr>
              <a:t> </a:t>
            </a:r>
            <a:r>
              <a:rPr lang="en-US" sz="2400" dirty="0" err="1">
                <a:solidFill>
                  <a:schemeClr val="tx1"/>
                </a:solidFill>
              </a:rPr>
              <a:t>spre</a:t>
            </a:r>
            <a:r>
              <a:rPr lang="en-US" sz="2400" dirty="0">
                <a:solidFill>
                  <a:schemeClr val="tx1"/>
                </a:solidFill>
              </a:rPr>
              <a:t> </a:t>
            </a:r>
            <a:r>
              <a:rPr lang="en-US" sz="2400" dirty="0" err="1">
                <a:solidFill>
                  <a:schemeClr val="tx1"/>
                </a:solidFill>
              </a:rPr>
              <a:t>linia</a:t>
            </a:r>
            <a:r>
              <a:rPr lang="en-US" sz="2400" dirty="0">
                <a:solidFill>
                  <a:schemeClr val="tx1"/>
                </a:solidFill>
              </a:rPr>
              <a:t> de fund a </a:t>
            </a:r>
            <a:r>
              <a:rPr lang="en-US" sz="2400" dirty="0" err="1">
                <a:solidFill>
                  <a:schemeClr val="tx1"/>
                </a:solidFill>
              </a:rPr>
              <a:t>celeilalte</a:t>
            </a:r>
            <a:r>
              <a:rPr lang="en-US" sz="2400" dirty="0">
                <a:solidFill>
                  <a:schemeClr val="tx1"/>
                </a:solidFill>
              </a:rPr>
              <a:t> </a:t>
            </a:r>
            <a:r>
              <a:rPr lang="en-US" sz="2400" dirty="0" err="1">
                <a:solidFill>
                  <a:schemeClr val="tx1"/>
                </a:solidFill>
              </a:rPr>
              <a:t>echipe</a:t>
            </a:r>
            <a:r>
              <a:rPr lang="en-US" sz="2400" dirty="0">
                <a:solidFill>
                  <a:schemeClr val="tx1"/>
                </a:solidFill>
              </a:rPr>
              <a:t> </a:t>
            </a:r>
            <a:r>
              <a:rPr lang="en-US" sz="2400" dirty="0" err="1">
                <a:solidFill>
                  <a:schemeClr val="tx1"/>
                </a:solidFill>
              </a:rPr>
              <a:t>și</a:t>
            </a:r>
            <a:r>
              <a:rPr lang="en-US" sz="2400" dirty="0">
                <a:solidFill>
                  <a:schemeClr val="tx1"/>
                </a:solidFill>
              </a:rPr>
              <a:t> </a:t>
            </a:r>
            <a:r>
              <a:rPr lang="en-US" sz="2400" dirty="0" err="1">
                <a:solidFill>
                  <a:schemeClr val="tx1"/>
                </a:solidFill>
              </a:rPr>
              <a:t>iau</a:t>
            </a:r>
            <a:r>
              <a:rPr lang="en-US" sz="2400" dirty="0">
                <a:solidFill>
                  <a:schemeClr val="tx1"/>
                </a:solidFill>
              </a:rPr>
              <a:t> de </a:t>
            </a:r>
            <a:r>
              <a:rPr lang="en-US" sz="2400" dirty="0" err="1">
                <a:solidFill>
                  <a:schemeClr val="tx1"/>
                </a:solidFill>
              </a:rPr>
              <a:t>acolo</a:t>
            </a:r>
            <a:r>
              <a:rPr lang="en-US" sz="2400" dirty="0">
                <a:solidFill>
                  <a:schemeClr val="tx1"/>
                </a:solidFill>
              </a:rPr>
              <a:t> </a:t>
            </a:r>
            <a:r>
              <a:rPr lang="en-US" sz="2400" dirty="0" err="1">
                <a:solidFill>
                  <a:schemeClr val="tx1"/>
                </a:solidFill>
              </a:rPr>
              <a:t>copete</a:t>
            </a:r>
            <a:r>
              <a:rPr lang="en-US" sz="2400" dirty="0">
                <a:solidFill>
                  <a:schemeClr val="tx1"/>
                </a:solidFill>
              </a:rPr>
              <a:t> pe care la </a:t>
            </a:r>
            <a:r>
              <a:rPr lang="en-US" sz="2400" dirty="0" err="1">
                <a:solidFill>
                  <a:schemeClr val="tx1"/>
                </a:solidFill>
              </a:rPr>
              <a:t>aduc</a:t>
            </a:r>
            <a:r>
              <a:rPr lang="en-US" sz="2400" dirty="0">
                <a:solidFill>
                  <a:schemeClr val="tx1"/>
                </a:solidFill>
              </a:rPr>
              <a:t> </a:t>
            </a:r>
            <a:r>
              <a:rPr lang="en-US" sz="2400" dirty="0" err="1">
                <a:solidFill>
                  <a:schemeClr val="tx1"/>
                </a:solidFill>
              </a:rPr>
              <a:t>în</a:t>
            </a:r>
            <a:r>
              <a:rPr lang="en-US" sz="2400" dirty="0">
                <a:solidFill>
                  <a:schemeClr val="tx1"/>
                </a:solidFill>
              </a:rPr>
              <a:t> </a:t>
            </a:r>
            <a:r>
              <a:rPr lang="en-US" sz="2400" dirty="0" err="1">
                <a:solidFill>
                  <a:schemeClr val="tx1"/>
                </a:solidFill>
              </a:rPr>
              <a:t>propriul</a:t>
            </a:r>
            <a:r>
              <a:rPr lang="en-US" sz="2400" dirty="0">
                <a:solidFill>
                  <a:schemeClr val="tx1"/>
                </a:solidFill>
              </a:rPr>
              <a:t> </a:t>
            </a:r>
            <a:r>
              <a:rPr lang="en-US" sz="2400" dirty="0" err="1">
                <a:solidFill>
                  <a:schemeClr val="tx1"/>
                </a:solidFill>
              </a:rPr>
              <a:t>teren</a:t>
            </a:r>
            <a:r>
              <a:rPr lang="ro-RO" sz="2400" dirty="0">
                <a:solidFill>
                  <a:schemeClr val="tx1"/>
                </a:solidFill>
              </a:rPr>
              <a:t>.</a:t>
            </a:r>
            <a:endParaRPr lang="en-US" sz="2400" dirty="0">
              <a:solidFill>
                <a:schemeClr val="tx1"/>
              </a:solidFill>
            </a:endParaRPr>
          </a:p>
        </p:txBody>
      </p:sp>
    </p:spTree>
    <p:extLst>
      <p:ext uri="{BB962C8B-B14F-4D97-AF65-F5344CB8AC3E}">
        <p14:creationId xmlns:p14="http://schemas.microsoft.com/office/powerpoint/2010/main" val="354646953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0000">
        <p15:prstTrans prst="peelOff"/>
      </p:transition>
    </mc:Choice>
    <mc:Fallback xmlns="">
      <p:transition spd="slow" advTm="10000">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lip video WhatsApp 2025-04-14 la 23.47.56_f765e6f5">
            <a:hlinkClick r:id="" action="ppaction://media"/>
            <a:extLst>
              <a:ext uri="{FF2B5EF4-FFF2-40B4-BE49-F238E27FC236}">
                <a16:creationId xmlns:a16="http://schemas.microsoft.com/office/drawing/2014/main" id="{01602EA1-3A75-AD13-6597-B5513D5DADD8}"/>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004433" y="609599"/>
            <a:ext cx="10236491" cy="5769429"/>
          </a:xfrm>
        </p:spPr>
      </p:pic>
    </p:spTree>
    <p:extLst>
      <p:ext uri="{BB962C8B-B14F-4D97-AF65-F5344CB8AC3E}">
        <p14:creationId xmlns:p14="http://schemas.microsoft.com/office/powerpoint/2010/main" val="33230663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Tm="10000">
        <p15:prstTrans prst="peelOff"/>
      </p:transition>
    </mc:Choice>
    <mc:Fallback xmlns="">
      <p:transition spd="slow" advTm="10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448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u 1">
            <a:extLst>
              <a:ext uri="{FF2B5EF4-FFF2-40B4-BE49-F238E27FC236}">
                <a16:creationId xmlns:a16="http://schemas.microsoft.com/office/drawing/2014/main" id="{604AF357-D840-0E91-5709-2EDD000C8005}"/>
              </a:ext>
            </a:extLst>
          </p:cNvPr>
          <p:cNvSpPr>
            <a:spLocks noGrp="1"/>
          </p:cNvSpPr>
          <p:nvPr>
            <p:ph type="title"/>
          </p:nvPr>
        </p:nvSpPr>
        <p:spPr>
          <a:xfrm>
            <a:off x="673325" y="840618"/>
            <a:ext cx="10996159" cy="1507067"/>
          </a:xfrm>
        </p:spPr>
        <p:txBody>
          <a:bodyPr>
            <a:noAutofit/>
          </a:bodyPr>
          <a:lstStyle/>
          <a:p>
            <a:pPr algn="just"/>
            <a:r>
              <a:rPr lang="en-US" sz="2400" cap="none" dirty="0" err="1"/>
              <a:t>Jocul</a:t>
            </a:r>
            <a:r>
              <a:rPr lang="en-US" sz="2400" cap="none" dirty="0"/>
              <a:t> </a:t>
            </a:r>
            <a:r>
              <a:rPr lang="en-US" sz="2400" cap="none" dirty="0" err="1"/>
              <a:t>continuă</a:t>
            </a:r>
            <a:r>
              <a:rPr lang="en-US" sz="2400" cap="none" dirty="0"/>
              <a:t> </a:t>
            </a:r>
            <a:r>
              <a:rPr lang="en-US" sz="2400" cap="none" dirty="0" err="1"/>
              <a:t>până</a:t>
            </a:r>
            <a:r>
              <a:rPr lang="en-US" sz="2400" cap="none" dirty="0"/>
              <a:t> la </a:t>
            </a:r>
            <a:r>
              <a:rPr lang="en-US" sz="2400" cap="none" dirty="0" err="1"/>
              <a:t>fluierul</a:t>
            </a:r>
            <a:r>
              <a:rPr lang="en-US" sz="2400" cap="none" dirty="0"/>
              <a:t> de </a:t>
            </a:r>
            <a:r>
              <a:rPr lang="en-US" sz="2400" cap="none" dirty="0" err="1"/>
              <a:t>încetare</a:t>
            </a:r>
            <a:r>
              <a:rPr lang="en-US" sz="2400" cap="none" dirty="0"/>
              <a:t> al </a:t>
            </a:r>
            <a:r>
              <a:rPr lang="en-US" sz="2400" cap="none" dirty="0" err="1"/>
              <a:t>cadrului</a:t>
            </a:r>
            <a:r>
              <a:rPr lang="en-US" sz="2400" cap="none" dirty="0"/>
              <a:t> didactic, moment </a:t>
            </a:r>
            <a:r>
              <a:rPr lang="en-US" sz="2400" cap="none" dirty="0" err="1"/>
              <a:t>în</a:t>
            </a:r>
            <a:r>
              <a:rPr lang="en-US" sz="2400" cap="none" dirty="0"/>
              <a:t> care </a:t>
            </a:r>
            <a:r>
              <a:rPr lang="en-US" sz="2400" cap="none" dirty="0" err="1"/>
              <a:t>nici</a:t>
            </a:r>
            <a:r>
              <a:rPr lang="en-US" sz="2400" cap="none" dirty="0"/>
              <a:t> un </a:t>
            </a:r>
            <a:r>
              <a:rPr lang="en-US" sz="2400" cap="none" dirty="0" err="1"/>
              <a:t>elev</a:t>
            </a:r>
            <a:r>
              <a:rPr lang="en-US" sz="2400" cap="none" dirty="0"/>
              <a:t> nu </a:t>
            </a:r>
            <a:r>
              <a:rPr lang="en-US" sz="2400" cap="none" dirty="0" err="1"/>
              <a:t>mai</a:t>
            </a:r>
            <a:r>
              <a:rPr lang="en-US" sz="2400" cap="none" dirty="0"/>
              <a:t> are </a:t>
            </a:r>
            <a:r>
              <a:rPr lang="en-US" sz="2400" cap="none" dirty="0" err="1"/>
              <a:t>voie</a:t>
            </a:r>
            <a:r>
              <a:rPr lang="en-US" sz="2400" cap="none" dirty="0"/>
              <a:t> </a:t>
            </a:r>
            <a:r>
              <a:rPr lang="en-US" sz="2400" cap="none" dirty="0" err="1"/>
              <a:t>să</a:t>
            </a:r>
            <a:r>
              <a:rPr lang="en-US" sz="2400" cap="none" dirty="0"/>
              <a:t> </a:t>
            </a:r>
            <a:r>
              <a:rPr lang="en-US" sz="2400" cap="none" dirty="0" err="1"/>
              <a:t>ridice</a:t>
            </a:r>
            <a:r>
              <a:rPr lang="en-US" sz="2400" cap="none" dirty="0"/>
              <a:t> o </a:t>
            </a:r>
            <a:r>
              <a:rPr lang="en-US" sz="2400" cap="none" dirty="0" err="1"/>
              <a:t>nouă</a:t>
            </a:r>
            <a:r>
              <a:rPr lang="en-US" sz="2400" cap="none" dirty="0"/>
              <a:t> </a:t>
            </a:r>
            <a:r>
              <a:rPr lang="en-US" sz="2400" cap="none" dirty="0" err="1"/>
              <a:t>copetă</a:t>
            </a:r>
            <a:r>
              <a:rPr lang="en-US" sz="2400" cap="none" dirty="0"/>
              <a:t> de la </a:t>
            </a:r>
            <a:r>
              <a:rPr lang="en-US" sz="2400" cap="none" dirty="0" err="1"/>
              <a:t>echipa</a:t>
            </a:r>
            <a:r>
              <a:rPr lang="en-US" sz="2400" cap="none" dirty="0"/>
              <a:t> </a:t>
            </a:r>
            <a:r>
              <a:rPr lang="en-US" sz="2400" cap="none" dirty="0" err="1"/>
              <a:t>adversă</a:t>
            </a:r>
            <a:r>
              <a:rPr lang="en-US" sz="2400" cap="none" dirty="0"/>
              <a:t>. </a:t>
            </a:r>
            <a:r>
              <a:rPr lang="en-US" sz="2400" cap="none" dirty="0" err="1"/>
              <a:t>Copetele</a:t>
            </a:r>
            <a:r>
              <a:rPr lang="en-US" sz="2400" cap="none" dirty="0"/>
              <a:t> care se </a:t>
            </a:r>
            <a:r>
              <a:rPr lang="en-US" sz="2400" cap="none" dirty="0" err="1"/>
              <a:t>află</a:t>
            </a:r>
            <a:r>
              <a:rPr lang="en-US" sz="2400" cap="none" dirty="0"/>
              <a:t> </a:t>
            </a:r>
            <a:r>
              <a:rPr lang="en-US" sz="2400" cap="none" dirty="0" err="1"/>
              <a:t>în</a:t>
            </a:r>
            <a:r>
              <a:rPr lang="en-US" sz="2400" cap="none" dirty="0"/>
              <a:t> </a:t>
            </a:r>
            <a:r>
              <a:rPr lang="en-US" sz="2400" cap="none" dirty="0" err="1"/>
              <a:t>mâna</a:t>
            </a:r>
            <a:r>
              <a:rPr lang="en-US" sz="2400" cap="none" dirty="0"/>
              <a:t> </a:t>
            </a:r>
            <a:r>
              <a:rPr lang="en-US" sz="2400" cap="none" dirty="0" err="1"/>
              <a:t>unui</a:t>
            </a:r>
            <a:r>
              <a:rPr lang="en-US" sz="2400" cap="none" dirty="0"/>
              <a:t> </a:t>
            </a:r>
            <a:r>
              <a:rPr lang="en-US" sz="2400" cap="none" dirty="0" err="1"/>
              <a:t>elev</a:t>
            </a:r>
            <a:r>
              <a:rPr lang="en-US" sz="2400" cap="none" dirty="0"/>
              <a:t> </a:t>
            </a:r>
            <a:r>
              <a:rPr lang="en-US" sz="2400" cap="none" dirty="0" err="1"/>
              <a:t>în</a:t>
            </a:r>
            <a:r>
              <a:rPr lang="en-US" sz="2400" cap="none" dirty="0"/>
              <a:t> </a:t>
            </a:r>
            <a:r>
              <a:rPr lang="en-US" sz="2400" cap="none" dirty="0" err="1"/>
              <a:t>momentul</a:t>
            </a:r>
            <a:r>
              <a:rPr lang="en-US" sz="2400" cap="none" dirty="0"/>
              <a:t> </a:t>
            </a:r>
            <a:r>
              <a:rPr lang="en-US" sz="2400" cap="none" dirty="0" err="1"/>
              <a:t>fluierului</a:t>
            </a:r>
            <a:r>
              <a:rPr lang="en-US" sz="2400" cap="none" dirty="0"/>
              <a:t> </a:t>
            </a:r>
            <a:r>
              <a:rPr lang="en-US" sz="2400" cap="none" dirty="0" err="1"/>
              <a:t>intră</a:t>
            </a:r>
            <a:r>
              <a:rPr lang="en-US" sz="2400" cap="none" dirty="0"/>
              <a:t> la </a:t>
            </a:r>
            <a:r>
              <a:rPr lang="en-US" sz="2400" cap="none" dirty="0" err="1"/>
              <a:t>numărarea</a:t>
            </a:r>
            <a:r>
              <a:rPr lang="en-US" sz="2400" cap="none" dirty="0"/>
              <a:t> </a:t>
            </a:r>
            <a:r>
              <a:rPr lang="en-US" sz="2400" cap="none" dirty="0" err="1"/>
              <a:t>acestora</a:t>
            </a:r>
            <a:r>
              <a:rPr lang="en-US" sz="2400" cap="none" dirty="0"/>
              <a:t>. Se </a:t>
            </a:r>
            <a:r>
              <a:rPr lang="en-US" sz="2400" cap="none" dirty="0" err="1"/>
              <a:t>numără</a:t>
            </a:r>
            <a:r>
              <a:rPr lang="en-US" sz="2400" cap="none" dirty="0"/>
              <a:t> </a:t>
            </a:r>
            <a:r>
              <a:rPr lang="en-US" sz="2400" cap="none" dirty="0" err="1"/>
              <a:t>copetele</a:t>
            </a:r>
            <a:r>
              <a:rPr lang="en-US" sz="2400" cap="none" dirty="0"/>
              <a:t> </a:t>
            </a:r>
            <a:r>
              <a:rPr lang="en-US" sz="2400" cap="none" dirty="0" err="1"/>
              <a:t>aflate</a:t>
            </a:r>
            <a:r>
              <a:rPr lang="en-US" sz="2400" cap="none" dirty="0"/>
              <a:t> </a:t>
            </a:r>
            <a:r>
              <a:rPr lang="en-US" sz="2400" cap="none" dirty="0" err="1"/>
              <a:t>în</a:t>
            </a:r>
            <a:r>
              <a:rPr lang="en-US" sz="2400" cap="none" dirty="0"/>
              <a:t> </a:t>
            </a:r>
            <a:r>
              <a:rPr lang="en-US" sz="2400" cap="none" dirty="0" err="1"/>
              <a:t>terenul</a:t>
            </a:r>
            <a:r>
              <a:rPr lang="en-US" sz="2400" cap="none" dirty="0"/>
              <a:t> </a:t>
            </a:r>
            <a:r>
              <a:rPr lang="en-US" sz="2400" cap="none" dirty="0" err="1"/>
              <a:t>propriu</a:t>
            </a:r>
            <a:r>
              <a:rPr lang="en-US" sz="2400" cap="none" dirty="0"/>
              <a:t>, </a:t>
            </a:r>
            <a:r>
              <a:rPr lang="en-US" sz="2400" cap="none" dirty="0" err="1"/>
              <a:t>iar</a:t>
            </a:r>
            <a:r>
              <a:rPr lang="en-US" sz="2400" cap="none" dirty="0"/>
              <a:t> </a:t>
            </a:r>
            <a:r>
              <a:rPr lang="en-US" sz="2400" cap="none" dirty="0" err="1"/>
              <a:t>echipa</a:t>
            </a:r>
            <a:r>
              <a:rPr lang="en-US" sz="2400" cap="none" dirty="0"/>
              <a:t> care are </a:t>
            </a:r>
            <a:r>
              <a:rPr lang="en-US" sz="2400" cap="none" dirty="0" err="1"/>
              <a:t>mai</a:t>
            </a:r>
            <a:r>
              <a:rPr lang="en-US" sz="2400" cap="none" dirty="0"/>
              <a:t> </a:t>
            </a:r>
            <a:r>
              <a:rPr lang="en-US" sz="2400" cap="none" dirty="0" err="1"/>
              <a:t>multe</a:t>
            </a:r>
            <a:r>
              <a:rPr lang="en-US" sz="2400" cap="none" dirty="0"/>
              <a:t> </a:t>
            </a:r>
            <a:r>
              <a:rPr lang="en-US" sz="2400" cap="none" dirty="0" err="1"/>
              <a:t>copete</a:t>
            </a:r>
            <a:r>
              <a:rPr lang="en-US" sz="2400" cap="none" dirty="0"/>
              <a:t> </a:t>
            </a:r>
            <a:r>
              <a:rPr lang="en-US" sz="2400" cap="none" dirty="0" err="1"/>
              <a:t>este</a:t>
            </a:r>
            <a:r>
              <a:rPr lang="en-US" sz="2400" cap="none" dirty="0"/>
              <a:t> </a:t>
            </a:r>
            <a:r>
              <a:rPr lang="en-US" sz="2400" cap="none" dirty="0" err="1"/>
              <a:t>declarată</a:t>
            </a:r>
            <a:r>
              <a:rPr lang="en-US" sz="2400" cap="none" dirty="0"/>
              <a:t> </a:t>
            </a:r>
            <a:r>
              <a:rPr lang="en-US" sz="2400" cap="none" dirty="0" err="1"/>
              <a:t>câștigătoare</a:t>
            </a:r>
            <a:r>
              <a:rPr lang="en-US" sz="2400" cap="none" dirty="0"/>
              <a:t>.</a:t>
            </a:r>
          </a:p>
        </p:txBody>
      </p:sp>
      <p:pic>
        <p:nvPicPr>
          <p:cNvPr id="5" name="Substituent conținut 4">
            <a:extLst>
              <a:ext uri="{FF2B5EF4-FFF2-40B4-BE49-F238E27FC236}">
                <a16:creationId xmlns:a16="http://schemas.microsoft.com/office/drawing/2014/main" id="{8FDD007C-54D8-4E97-8C06-255E7E0130F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flipH="1">
            <a:off x="1077685" y="3160106"/>
            <a:ext cx="4770865" cy="3578151"/>
          </a:xfrm>
        </p:spPr>
      </p:pic>
      <p:pic>
        <p:nvPicPr>
          <p:cNvPr id="7" name="Imagine 6">
            <a:extLst>
              <a:ext uri="{FF2B5EF4-FFF2-40B4-BE49-F238E27FC236}">
                <a16:creationId xmlns:a16="http://schemas.microsoft.com/office/drawing/2014/main" id="{2F3934D8-FF29-1D15-BBA3-C2FF08C2620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6128655" y="3156857"/>
            <a:ext cx="4858618" cy="3643963"/>
          </a:xfrm>
          <a:prstGeom prst="rect">
            <a:avLst/>
          </a:prstGeom>
        </p:spPr>
      </p:pic>
    </p:spTree>
    <p:extLst>
      <p:ext uri="{BB962C8B-B14F-4D97-AF65-F5344CB8AC3E}">
        <p14:creationId xmlns:p14="http://schemas.microsoft.com/office/powerpoint/2010/main" val="3001850051"/>
      </p:ext>
    </p:extLst>
  </p:cSld>
  <p:clrMapOvr>
    <a:masterClrMapping/>
  </p:clrMapOvr>
  <mc:AlternateContent xmlns:mc="http://schemas.openxmlformats.org/markup-compatibility/2006" xmlns:p14="http://schemas.microsoft.com/office/powerpoint/2010/main">
    <mc:Choice Requires="p14">
      <p:transition spd="slow" p14:dur="2500" advTm="10000">
        <p:checker/>
      </p:transition>
    </mc:Choice>
    <mc:Fallback xmlns="">
      <p:transition spd="slow" advTm="10000">
        <p:checker/>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George 3_copete">
            <a:hlinkClick r:id="" action="ppaction://media"/>
            <a:extLst>
              <a:ext uri="{FF2B5EF4-FFF2-40B4-BE49-F238E27FC236}">
                <a16:creationId xmlns:a16="http://schemas.microsoft.com/office/drawing/2014/main" id="{18D6CC78-041F-8D75-9518-BD854A4B7E26}"/>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1744663" y="685800"/>
            <a:ext cx="8640308" cy="4869798"/>
          </a:xfrm>
        </p:spPr>
      </p:pic>
    </p:spTree>
    <p:extLst>
      <p:ext uri="{BB962C8B-B14F-4D97-AF65-F5344CB8AC3E}">
        <p14:creationId xmlns:p14="http://schemas.microsoft.com/office/powerpoint/2010/main" val="1154900334"/>
      </p:ext>
    </p:extLst>
  </p:cSld>
  <p:clrMapOvr>
    <a:masterClrMapping/>
  </p:clrMapOvr>
  <mc:AlternateContent xmlns:mc="http://schemas.openxmlformats.org/markup-compatibility/2006" xmlns:p14="http://schemas.microsoft.com/office/powerpoint/2010/main">
    <mc:Choice Requires="p14">
      <p:transition spd="slow" p14:dur="2500" advTm="10000">
        <p:checker/>
      </p:transition>
    </mc:Choice>
    <mc:Fallback xmlns="">
      <p:transition spd="slow" advTm="10000">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1349"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theme/theme1.xml><?xml version="1.0" encoding="utf-8"?>
<a:theme xmlns:a="http://schemas.openxmlformats.org/drawingml/2006/main" name="Sector">
  <a:themeElements>
    <a:clrScheme name="Sector">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ector">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ector">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365</TotalTime>
  <Words>834</Words>
  <Application>Microsoft Office PowerPoint</Application>
  <PresentationFormat>Ecran lat</PresentationFormat>
  <Paragraphs>19</Paragraphs>
  <Slides>21</Slides>
  <Notes>0</Notes>
  <HiddenSlides>0</HiddenSlides>
  <MMClips>5</MMClips>
  <ScaleCrop>false</ScaleCrop>
  <HeadingPairs>
    <vt:vector size="6" baseType="variant">
      <vt:variant>
        <vt:lpstr>Fonturi utilizate</vt:lpstr>
      </vt:variant>
      <vt:variant>
        <vt:i4>2</vt:i4>
      </vt:variant>
      <vt:variant>
        <vt:lpstr>Temă</vt:lpstr>
      </vt:variant>
      <vt:variant>
        <vt:i4>1</vt:i4>
      </vt:variant>
      <vt:variant>
        <vt:lpstr>Titluri diapozitive</vt:lpstr>
      </vt:variant>
      <vt:variant>
        <vt:i4>21</vt:i4>
      </vt:variant>
    </vt:vector>
  </HeadingPairs>
  <TitlesOfParts>
    <vt:vector size="24" baseType="lpstr">
      <vt:lpstr>Century Gothic</vt:lpstr>
      <vt:lpstr>Wingdings 3</vt:lpstr>
      <vt:lpstr>Sector</vt:lpstr>
      <vt:lpstr>Jocuri dinamice pentru dezvoltarea vitezei   PROF. TIBERIU SÎNCELEAN, SCOALA GIMNAZIALĂ NR.16 ORADEA</vt:lpstr>
      <vt:lpstr>Prezentare PowerPoint</vt:lpstr>
      <vt:lpstr>Prezentare PowerPoint</vt:lpstr>
      <vt:lpstr>Prezentare PowerPoint</vt:lpstr>
      <vt:lpstr>La mijlocul terenului, într-un sector de 1m de-o parte și de alta a liniei de centru, sunt așezate pe jos un număr impar de copete, dispuse neregulat. Cu cât sunt mai mulți elevi, cu atât sunt mai multe copete.</vt:lpstr>
      <vt:lpstr>Prezentare PowerPoint</vt:lpstr>
      <vt:lpstr>Prezentare PowerPoint</vt:lpstr>
      <vt:lpstr>Jocul continuă până la fluierul de încetare al cadrului didactic, moment în care nici un elev nu mai are voie să ridice o nouă copetă de la echipa adversă. Copetele care se află în mâna unui elev în momentul fluierului intră la numărarea acestora. Se numără copetele aflate în terenul propriu, iar echipa care are mai multe copete este declarată câștigătoare.</vt:lpstr>
      <vt:lpstr>Prezentare PowerPoint</vt:lpstr>
      <vt:lpstr>Cursa numerelor ! </vt:lpstr>
      <vt:lpstr>Prezentare PowerPoint</vt:lpstr>
      <vt:lpstr>Prezentare PowerPoint</vt:lpstr>
      <vt:lpstr>Prezentare PowerPoint</vt:lpstr>
      <vt:lpstr>Prezentare PowerPoint</vt:lpstr>
      <vt:lpstr>„X” și „0” </vt:lpstr>
      <vt:lpstr>Prezentare PowerPoint</vt:lpstr>
      <vt:lpstr>Prezentare PowerPoint</vt:lpstr>
      <vt:lpstr>Prezentare PowerPoint</vt:lpstr>
      <vt:lpstr>Prezentare PowerPoint</vt:lpstr>
      <vt:lpstr>Prezentare PowerPoint</vt:lpstr>
      <vt:lpstr>VĂ MULȚUMESC PENTRU ATENȚIE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Sincelean Tiberiu</dc:creator>
  <cp:lastModifiedBy>Sincelean Tiberiu</cp:lastModifiedBy>
  <cp:revision>6</cp:revision>
  <dcterms:created xsi:type="dcterms:W3CDTF">2025-04-15T18:47:59Z</dcterms:created>
  <dcterms:modified xsi:type="dcterms:W3CDTF">2025-06-23T12:46:14Z</dcterms:modified>
</cp:coreProperties>
</file>