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4" r:id="rId5"/>
    <p:sldId id="287" r:id="rId6"/>
    <p:sldId id="288" r:id="rId7"/>
    <p:sldId id="262" r:id="rId8"/>
    <p:sldId id="298" r:id="rId9"/>
    <p:sldId id="297" r:id="rId10"/>
    <p:sldId id="261" r:id="rId11"/>
    <p:sldId id="300" r:id="rId12"/>
    <p:sldId id="301" r:id="rId13"/>
    <p:sldId id="302" r:id="rId14"/>
    <p:sldId id="303"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99" autoAdjust="0"/>
  </p:normalViewPr>
  <p:slideViewPr>
    <p:cSldViewPr snapToGrid="0" snapToObjects="1" showGuides="1">
      <p:cViewPr varScale="1">
        <p:scale>
          <a:sx n="88" d="100"/>
          <a:sy n="88" d="100"/>
        </p:scale>
        <p:origin x="451" y="62"/>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guardian.com/books.2020/jul/27/josephine-cox-obituary"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384662" y="2798063"/>
            <a:ext cx="3683728" cy="630937"/>
          </a:xfrm>
        </p:spPr>
        <p:txBody>
          <a:bodyPr/>
          <a:lstStyle/>
          <a:p>
            <a:r>
              <a:rPr lang="en-US" sz="3600" dirty="0"/>
              <a:t>Josephine COX</a:t>
            </a:r>
            <a:br>
              <a:rPr lang="en-US" sz="3600" dirty="0"/>
            </a:br>
            <a:r>
              <a:rPr lang="en-US" sz="2000" dirty="0"/>
              <a:t>(</a:t>
            </a:r>
            <a:r>
              <a:rPr lang="en-US" sz="2000" dirty="0" err="1"/>
              <a:t>limba</a:t>
            </a:r>
            <a:r>
              <a:rPr lang="en-US" sz="2000" dirty="0"/>
              <a:t> </a:t>
            </a:r>
            <a:r>
              <a:rPr lang="en-US" sz="2000" dirty="0" err="1"/>
              <a:t>englez</a:t>
            </a:r>
            <a:r>
              <a:rPr lang="ro-RO" sz="2000" dirty="0"/>
              <a:t>ă, clasa a IX-a, </a:t>
            </a:r>
            <a:br>
              <a:rPr lang="ro-RO" sz="2000" dirty="0"/>
            </a:br>
            <a:r>
              <a:rPr lang="ro-RO" sz="2000" dirty="0"/>
              <a:t>prof. Valentina Antal)</a:t>
            </a:r>
            <a:endParaRPr lang="en-US" sz="2000" dirty="0"/>
          </a:p>
        </p:txBody>
      </p:sp>
      <p:pic>
        <p:nvPicPr>
          <p:cNvPr id="11" name="Picture Placeholder 10">
            <a:extLst>
              <a:ext uri="{FF2B5EF4-FFF2-40B4-BE49-F238E27FC236}">
                <a16:creationId xmlns:a16="http://schemas.microsoft.com/office/drawing/2014/main" id="{EE45BFCF-C448-135E-0107-3F31D507A70E}"/>
              </a:ext>
            </a:extLst>
          </p:cNvPr>
          <p:cNvPicPr>
            <a:picLocks noGrp="1" noChangeAspect="1"/>
          </p:cNvPicPr>
          <p:nvPr>
            <p:ph type="pic" sz="quarter" idx="10"/>
          </p:nvPr>
        </p:nvPicPr>
        <p:blipFill>
          <a:blip r:embed="rId2"/>
          <a:srcRect l="27588" r="27588"/>
          <a:stretch>
            <a:fillRect/>
          </a:stretch>
        </p:blipFill>
        <p:spPr>
          <a:xfrm>
            <a:off x="7759700" y="812800"/>
            <a:ext cx="3313113" cy="4927600"/>
          </a:xfrm>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6F43C-C799-1DDD-17EF-5FA6B3B3CD7D}"/>
              </a:ext>
            </a:extLst>
          </p:cNvPr>
          <p:cNvSpPr>
            <a:spLocks noGrp="1"/>
          </p:cNvSpPr>
          <p:nvPr>
            <p:ph idx="1"/>
          </p:nvPr>
        </p:nvSpPr>
        <p:spPr>
          <a:xfrm>
            <a:off x="895459" y="914400"/>
            <a:ext cx="10401082" cy="4598125"/>
          </a:xfrm>
        </p:spPr>
        <p:txBody>
          <a:bodyPr/>
          <a:lstStyle/>
          <a:p>
            <a:pPr marL="514350" indent="-514350">
              <a:buAutoNum type="arabicPeriod"/>
            </a:pPr>
            <a:r>
              <a:rPr lang="en-US" dirty="0"/>
              <a:t>Josephine Cox wants men, women and children to read her books because there is something for everyone in them.</a:t>
            </a:r>
          </a:p>
          <a:p>
            <a:pPr marL="514350" indent="-514350">
              <a:buAutoNum type="arabicPeriod"/>
            </a:pPr>
            <a:r>
              <a:rPr lang="en-US" dirty="0"/>
              <a:t>Her books are set approximately in the same period of time.</a:t>
            </a:r>
          </a:p>
          <a:p>
            <a:pPr marL="514350" indent="-514350">
              <a:buAutoNum type="arabicPeriod"/>
            </a:pPr>
            <a:r>
              <a:rPr lang="en-US" dirty="0"/>
              <a:t>Readers trust her and tell her personal things.</a:t>
            </a:r>
          </a:p>
          <a:p>
            <a:pPr marL="514350" indent="-514350">
              <a:buAutoNum type="arabicPeriod"/>
            </a:pPr>
            <a:r>
              <a:rPr lang="en-US" dirty="0"/>
              <a:t>All her stories are based on reality.</a:t>
            </a:r>
          </a:p>
          <a:p>
            <a:pPr marL="514350" indent="-514350">
              <a:buAutoNum type="arabicPeriod"/>
            </a:pPr>
            <a:r>
              <a:rPr lang="en-US" dirty="0"/>
              <a:t>Cox is always amused by the letters she receives.</a:t>
            </a:r>
          </a:p>
          <a:p>
            <a:pPr marL="514350" indent="-514350">
              <a:buAutoNum type="arabicPeriod"/>
            </a:pPr>
            <a:r>
              <a:rPr lang="en-US" dirty="0"/>
              <a:t>Readers phone her to announce different events in their lives.</a:t>
            </a:r>
          </a:p>
          <a:p>
            <a:pPr marL="514350" indent="-514350">
              <a:buAutoNum type="arabicPeriod"/>
            </a:pPr>
            <a:r>
              <a:rPr lang="en-US" dirty="0"/>
              <a:t>Josephine Cox handwrites some of the letters back to her readers.</a:t>
            </a:r>
          </a:p>
          <a:p>
            <a:pPr marL="514350" indent="-514350">
              <a:buAutoNum type="arabicPeriod"/>
            </a:pPr>
            <a:r>
              <a:rPr lang="en-US" dirty="0"/>
              <a:t>Sometimes, when letters are numerous, she sends emails or fax.</a:t>
            </a:r>
          </a:p>
        </p:txBody>
      </p:sp>
      <p:sp>
        <p:nvSpPr>
          <p:cNvPr id="4" name="Slide Number Placeholder 3">
            <a:extLst>
              <a:ext uri="{FF2B5EF4-FFF2-40B4-BE49-F238E27FC236}">
                <a16:creationId xmlns:a16="http://schemas.microsoft.com/office/drawing/2014/main" id="{DA89A978-2752-6CF0-47FC-7E1D930B1C04}"/>
              </a:ext>
            </a:extLst>
          </p:cNvPr>
          <p:cNvSpPr>
            <a:spLocks noGrp="1"/>
          </p:cNvSpPr>
          <p:nvPr>
            <p:ph type="sldNum" sz="quarter" idx="12"/>
          </p:nvPr>
        </p:nvSpPr>
        <p:spPr/>
        <p:txBody>
          <a:bodyPr/>
          <a:lstStyle/>
          <a:p>
            <a:fld id="{8D0AFDD5-844D-364D-8AEC-50CF4D36D55D}" type="slidenum">
              <a:rPr lang="en-US" noProof="0" smtClean="0"/>
              <a:t>10</a:t>
            </a:fld>
            <a:endParaRPr lang="en-US" noProof="0"/>
          </a:p>
        </p:txBody>
      </p:sp>
    </p:spTree>
    <p:extLst>
      <p:ext uri="{BB962C8B-B14F-4D97-AF65-F5344CB8AC3E}">
        <p14:creationId xmlns:p14="http://schemas.microsoft.com/office/powerpoint/2010/main" val="230308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5D06C-FEE6-4968-BC38-9F2CA16F3137}"/>
              </a:ext>
            </a:extLst>
          </p:cNvPr>
          <p:cNvSpPr>
            <a:spLocks noGrp="1"/>
          </p:cNvSpPr>
          <p:nvPr>
            <p:ph idx="1"/>
          </p:nvPr>
        </p:nvSpPr>
        <p:spPr>
          <a:xfrm>
            <a:off x="838200" y="574766"/>
            <a:ext cx="10587446" cy="5474643"/>
          </a:xfrm>
        </p:spPr>
        <p:txBody>
          <a:bodyPr/>
          <a:lstStyle/>
          <a:p>
            <a:pPr marL="0" indent="0">
              <a:buNone/>
            </a:pPr>
            <a:r>
              <a:rPr lang="en-US" i="1" dirty="0"/>
              <a:t>What is the difference between an arriviste and a parvenue? Read the text below and answer the question in your own words:</a:t>
            </a:r>
          </a:p>
          <a:p>
            <a:pPr marL="0" indent="0">
              <a:buNone/>
            </a:pPr>
            <a:r>
              <a:rPr lang="en-US" dirty="0"/>
              <a:t>The French term ‘arriviste’ first appears in the nineteenth century, and describes a hero who is ‘still arriving’, having not yet accomplished their career ambitions. An ‘arriviste’ is thus different from a parvenu, as they have not yet succeeded. The ‘arriviste’ usually begins their career when they leave their family home as a young adult. They leave behind their rural village or town, aiming to find success in the capital. They move through social classes, shifting from their own modest milieu to socializing with the wealthy upper classes. The ‘arriviste’ is a literary character who unites themselves with geographical and social displacement. Furthermore, they are often considered as a displaced hero. In search of a new position, they risk being considered as a usurper, unable to find the right place in the society.</a:t>
            </a:r>
          </a:p>
          <a:p>
            <a:pPr marL="0" indent="0">
              <a:buNone/>
            </a:pPr>
            <a:endParaRPr lang="en-US" dirty="0"/>
          </a:p>
        </p:txBody>
      </p:sp>
      <p:sp>
        <p:nvSpPr>
          <p:cNvPr id="4" name="Slide Number Placeholder 3">
            <a:extLst>
              <a:ext uri="{FF2B5EF4-FFF2-40B4-BE49-F238E27FC236}">
                <a16:creationId xmlns:a16="http://schemas.microsoft.com/office/drawing/2014/main" id="{4DFCF73A-F785-17E4-A673-D47FAA0846FE}"/>
              </a:ext>
            </a:extLst>
          </p:cNvPr>
          <p:cNvSpPr>
            <a:spLocks noGrp="1"/>
          </p:cNvSpPr>
          <p:nvPr>
            <p:ph type="sldNum" sz="quarter" idx="12"/>
          </p:nvPr>
        </p:nvSpPr>
        <p:spPr/>
        <p:txBody>
          <a:bodyPr/>
          <a:lstStyle/>
          <a:p>
            <a:fld id="{8D0AFDD5-844D-364D-8AEC-50CF4D36D55D}" type="slidenum">
              <a:rPr lang="en-US" noProof="0" smtClean="0"/>
              <a:t>11</a:t>
            </a:fld>
            <a:endParaRPr lang="en-US" noProof="0"/>
          </a:p>
        </p:txBody>
      </p:sp>
    </p:spTree>
    <p:extLst>
      <p:ext uri="{BB962C8B-B14F-4D97-AF65-F5344CB8AC3E}">
        <p14:creationId xmlns:p14="http://schemas.microsoft.com/office/powerpoint/2010/main" val="32796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2B31A-BCBC-E8D1-62A9-5AD0F2B0F5C5}"/>
              </a:ext>
            </a:extLst>
          </p:cNvPr>
          <p:cNvSpPr>
            <a:spLocks noGrp="1"/>
          </p:cNvSpPr>
          <p:nvPr>
            <p:ph idx="1"/>
          </p:nvPr>
        </p:nvSpPr>
        <p:spPr>
          <a:xfrm>
            <a:off x="1203960" y="777240"/>
            <a:ext cx="9943011" cy="5303520"/>
          </a:xfrm>
        </p:spPr>
        <p:txBody>
          <a:bodyPr/>
          <a:lstStyle/>
          <a:p>
            <a:pPr marL="0" indent="0">
              <a:buNone/>
            </a:pPr>
            <a:r>
              <a:rPr lang="en-US" i="1" dirty="0"/>
              <a:t>Here are some examples of arrivistes and parvenues, choose some characters and describe them in a few sentences:</a:t>
            </a:r>
          </a:p>
          <a:p>
            <a:pPr marL="0" indent="0">
              <a:buNone/>
            </a:pPr>
            <a:r>
              <a:rPr lang="en-US" b="1" dirty="0"/>
              <a:t>Becky Sharp </a:t>
            </a:r>
            <a:r>
              <a:rPr lang="en-US" dirty="0"/>
              <a:t>– Vanity Fair (W. M. Thackeray), </a:t>
            </a:r>
            <a:r>
              <a:rPr lang="en-US" b="1" dirty="0"/>
              <a:t>Uriah </a:t>
            </a:r>
            <a:r>
              <a:rPr lang="en-US" b="1" dirty="0" err="1"/>
              <a:t>Heep</a:t>
            </a:r>
            <a:r>
              <a:rPr lang="en-US" b="1" dirty="0"/>
              <a:t> </a:t>
            </a:r>
            <a:r>
              <a:rPr lang="en-US" dirty="0"/>
              <a:t>– David Copperfield (Ch. Dickens), </a:t>
            </a:r>
            <a:r>
              <a:rPr lang="en-US" b="1" dirty="0"/>
              <a:t>Jay Gatsby </a:t>
            </a:r>
            <a:r>
              <a:rPr lang="en-US" dirty="0"/>
              <a:t>– The Great Gatsby (F. Scott Fitzgerald), </a:t>
            </a:r>
            <a:r>
              <a:rPr lang="en-US" b="1" dirty="0"/>
              <a:t>Caroline </a:t>
            </a:r>
            <a:r>
              <a:rPr lang="en-US" b="1" dirty="0" err="1"/>
              <a:t>Meeber</a:t>
            </a:r>
            <a:r>
              <a:rPr lang="en-US" b="1" dirty="0"/>
              <a:t> </a:t>
            </a:r>
            <a:r>
              <a:rPr lang="en-US" dirty="0"/>
              <a:t>– Sister Carrie (Theodore Dreiser), </a:t>
            </a:r>
            <a:r>
              <a:rPr lang="en-US" b="1" dirty="0"/>
              <a:t>Emma Bovary </a:t>
            </a:r>
            <a:r>
              <a:rPr lang="en-US" dirty="0"/>
              <a:t>– Madame Bovary (Gustave Flaubert), </a:t>
            </a:r>
            <a:r>
              <a:rPr lang="en-US" b="1" dirty="0"/>
              <a:t>Bette Fischer </a:t>
            </a:r>
            <a:r>
              <a:rPr lang="en-US" dirty="0"/>
              <a:t>– Cousin Bette (Honoré de Balzac), </a:t>
            </a:r>
            <a:r>
              <a:rPr lang="en-US" b="1" dirty="0"/>
              <a:t>Eugène de </a:t>
            </a:r>
            <a:r>
              <a:rPr lang="en-US" b="1" dirty="0" err="1"/>
              <a:t>Rastignac</a:t>
            </a:r>
            <a:r>
              <a:rPr lang="en-US" b="1" dirty="0"/>
              <a:t> </a:t>
            </a:r>
            <a:r>
              <a:rPr lang="en-US" dirty="0"/>
              <a:t>– </a:t>
            </a:r>
            <a:r>
              <a:rPr lang="en-US" dirty="0" err="1"/>
              <a:t>Moș</a:t>
            </a:r>
            <a:r>
              <a:rPr lang="en-US" dirty="0"/>
              <a:t> </a:t>
            </a:r>
            <a:r>
              <a:rPr lang="en-US" dirty="0" err="1"/>
              <a:t>Goriot</a:t>
            </a:r>
            <a:r>
              <a:rPr lang="en-US" dirty="0"/>
              <a:t> ((Honoré de Balzac), </a:t>
            </a:r>
            <a:r>
              <a:rPr lang="en-US" b="1" dirty="0"/>
              <a:t>Julien Sorel </a:t>
            </a:r>
            <a:r>
              <a:rPr lang="en-US" dirty="0"/>
              <a:t>– The Red and the Black (</a:t>
            </a:r>
            <a:r>
              <a:rPr lang="en-US" dirty="0" err="1"/>
              <a:t>Stendahl</a:t>
            </a:r>
            <a:r>
              <a:rPr lang="en-US" dirty="0"/>
              <a:t>), </a:t>
            </a:r>
            <a:r>
              <a:rPr lang="en-US" b="1" dirty="0"/>
              <a:t>George Duroy </a:t>
            </a:r>
            <a:r>
              <a:rPr lang="en-US" dirty="0"/>
              <a:t>– Bel-Ami (Guy de Maupassant), </a:t>
            </a:r>
            <a:r>
              <a:rPr lang="en-US" b="1" dirty="0"/>
              <a:t>Ion</a:t>
            </a:r>
            <a:r>
              <a:rPr lang="en-US" dirty="0"/>
              <a:t> – Ion (</a:t>
            </a:r>
            <a:r>
              <a:rPr lang="en-US" dirty="0" err="1"/>
              <a:t>Liviu</a:t>
            </a:r>
            <a:r>
              <a:rPr lang="en-US" dirty="0"/>
              <a:t> </a:t>
            </a:r>
            <a:r>
              <a:rPr lang="en-US" dirty="0" err="1"/>
              <a:t>Rebreanu</a:t>
            </a:r>
            <a:r>
              <a:rPr lang="en-US" dirty="0"/>
              <a:t>), </a:t>
            </a:r>
            <a:r>
              <a:rPr lang="en-US" b="1" dirty="0" err="1"/>
              <a:t>Ghiță</a:t>
            </a:r>
            <a:r>
              <a:rPr lang="en-US" b="1" dirty="0"/>
              <a:t> </a:t>
            </a:r>
            <a:r>
              <a:rPr lang="en-US" dirty="0"/>
              <a:t>– </a:t>
            </a:r>
            <a:r>
              <a:rPr lang="en-US" dirty="0" err="1"/>
              <a:t>Moara</a:t>
            </a:r>
            <a:r>
              <a:rPr lang="en-US" dirty="0"/>
              <a:t> cu </a:t>
            </a:r>
            <a:r>
              <a:rPr lang="en-US" dirty="0" err="1"/>
              <a:t>noroc</a:t>
            </a:r>
            <a:r>
              <a:rPr lang="en-US" dirty="0"/>
              <a:t> (</a:t>
            </a:r>
            <a:r>
              <a:rPr lang="en-US" dirty="0" err="1"/>
              <a:t>Ioan</a:t>
            </a:r>
            <a:r>
              <a:rPr lang="en-US" dirty="0"/>
              <a:t> </a:t>
            </a:r>
            <a:r>
              <a:rPr lang="en-US" dirty="0" err="1"/>
              <a:t>Slavici</a:t>
            </a:r>
            <a:r>
              <a:rPr lang="en-US" dirty="0"/>
              <a:t>), </a:t>
            </a:r>
            <a:r>
              <a:rPr lang="en-US" b="1" dirty="0" err="1"/>
              <a:t>Tănase</a:t>
            </a:r>
            <a:r>
              <a:rPr lang="en-US" b="1" dirty="0"/>
              <a:t> </a:t>
            </a:r>
            <a:r>
              <a:rPr lang="en-US" b="1" dirty="0" err="1"/>
              <a:t>Scatiu</a:t>
            </a:r>
            <a:r>
              <a:rPr lang="en-US" b="1" dirty="0"/>
              <a:t> </a:t>
            </a:r>
            <a:r>
              <a:rPr lang="en-US" dirty="0"/>
              <a:t>– </a:t>
            </a:r>
            <a:r>
              <a:rPr lang="en-US" dirty="0" err="1"/>
              <a:t>Viața</a:t>
            </a:r>
            <a:r>
              <a:rPr lang="en-US" dirty="0"/>
              <a:t> la </a:t>
            </a:r>
            <a:r>
              <a:rPr lang="en-US" dirty="0" err="1"/>
              <a:t>țară</a:t>
            </a:r>
            <a:r>
              <a:rPr lang="en-US" dirty="0"/>
              <a:t> (</a:t>
            </a:r>
            <a:r>
              <a:rPr lang="en-US" dirty="0" err="1"/>
              <a:t>Duiliu</a:t>
            </a:r>
            <a:r>
              <a:rPr lang="en-US" dirty="0"/>
              <a:t> </a:t>
            </a:r>
            <a:r>
              <a:rPr lang="en-US" dirty="0" err="1"/>
              <a:t>Zamfirescu</a:t>
            </a:r>
            <a:r>
              <a:rPr lang="en-US" dirty="0"/>
              <a:t>), </a:t>
            </a:r>
            <a:r>
              <a:rPr lang="en-US" b="1" dirty="0" err="1"/>
              <a:t>Lică</a:t>
            </a:r>
            <a:r>
              <a:rPr lang="en-US" b="1" dirty="0"/>
              <a:t> </a:t>
            </a:r>
            <a:r>
              <a:rPr lang="en-US" b="1" dirty="0" err="1"/>
              <a:t>Trubadurul</a:t>
            </a:r>
            <a:r>
              <a:rPr lang="en-US" b="1" dirty="0"/>
              <a:t> </a:t>
            </a:r>
            <a:r>
              <a:rPr lang="en-US" dirty="0"/>
              <a:t>– Concert din </a:t>
            </a:r>
            <a:r>
              <a:rPr lang="en-US" dirty="0" err="1"/>
              <a:t>muzica</a:t>
            </a:r>
            <a:r>
              <a:rPr lang="en-US" dirty="0"/>
              <a:t> de Bach (Hortensia </a:t>
            </a:r>
            <a:r>
              <a:rPr lang="en-US" dirty="0" err="1"/>
              <a:t>Papadad-Bengescu</a:t>
            </a:r>
            <a:r>
              <a:rPr lang="en-US" dirty="0"/>
              <a:t>), </a:t>
            </a:r>
            <a:r>
              <a:rPr lang="en-US" b="1" dirty="0" err="1"/>
              <a:t>Stănică</a:t>
            </a:r>
            <a:r>
              <a:rPr lang="en-US" b="1" dirty="0"/>
              <a:t> </a:t>
            </a:r>
            <a:r>
              <a:rPr lang="en-US" b="1" dirty="0" err="1"/>
              <a:t>Rațiu</a:t>
            </a:r>
            <a:r>
              <a:rPr lang="en-US" b="1" dirty="0"/>
              <a:t> </a:t>
            </a:r>
            <a:r>
              <a:rPr lang="en-US" dirty="0"/>
              <a:t>– Enigma </a:t>
            </a:r>
            <a:r>
              <a:rPr lang="en-US" dirty="0" err="1"/>
              <a:t>Otiliei</a:t>
            </a:r>
            <a:r>
              <a:rPr lang="en-US" dirty="0"/>
              <a:t> (George </a:t>
            </a:r>
            <a:r>
              <a:rPr lang="en-US" dirty="0" err="1"/>
              <a:t>Călinescu</a:t>
            </a:r>
            <a:r>
              <a:rPr lang="en-US" dirty="0"/>
              <a:t>), </a:t>
            </a:r>
            <a:r>
              <a:rPr lang="en-US" b="1" dirty="0" err="1"/>
              <a:t>Stavrache</a:t>
            </a:r>
            <a:r>
              <a:rPr lang="en-US" b="1" dirty="0"/>
              <a:t> </a:t>
            </a:r>
            <a:r>
              <a:rPr lang="en-US" dirty="0"/>
              <a:t>– </a:t>
            </a:r>
            <a:r>
              <a:rPr lang="en-US" dirty="0" err="1"/>
              <a:t>În</a:t>
            </a:r>
            <a:r>
              <a:rPr lang="en-US" dirty="0"/>
              <a:t> </a:t>
            </a:r>
            <a:r>
              <a:rPr lang="en-US" dirty="0" err="1"/>
              <a:t>vreme</a:t>
            </a:r>
            <a:r>
              <a:rPr lang="en-US" dirty="0"/>
              <a:t> de </a:t>
            </a:r>
            <a:r>
              <a:rPr lang="en-US" dirty="0" err="1"/>
              <a:t>război</a:t>
            </a:r>
            <a:r>
              <a:rPr lang="en-US" dirty="0"/>
              <a:t> (Ion Luca </a:t>
            </a:r>
            <a:r>
              <a:rPr lang="en-US" dirty="0" err="1"/>
              <a:t>Caragiale</a:t>
            </a:r>
            <a:r>
              <a:rPr lang="en-US" dirty="0"/>
              <a:t>)</a:t>
            </a:r>
          </a:p>
        </p:txBody>
      </p:sp>
      <p:sp>
        <p:nvSpPr>
          <p:cNvPr id="4" name="Slide Number Placeholder 3">
            <a:extLst>
              <a:ext uri="{FF2B5EF4-FFF2-40B4-BE49-F238E27FC236}">
                <a16:creationId xmlns:a16="http://schemas.microsoft.com/office/drawing/2014/main" id="{A29CF695-78C4-1E44-2A0F-EF35453491B4}"/>
              </a:ext>
            </a:extLst>
          </p:cNvPr>
          <p:cNvSpPr>
            <a:spLocks noGrp="1"/>
          </p:cNvSpPr>
          <p:nvPr>
            <p:ph type="sldNum" sz="quarter" idx="12"/>
          </p:nvPr>
        </p:nvSpPr>
        <p:spPr/>
        <p:txBody>
          <a:bodyPr/>
          <a:lstStyle/>
          <a:p>
            <a:fld id="{8D0AFDD5-844D-364D-8AEC-50CF4D36D55D}" type="slidenum">
              <a:rPr lang="en-US" noProof="0" smtClean="0"/>
              <a:t>12</a:t>
            </a:fld>
            <a:endParaRPr lang="en-US" noProof="0"/>
          </a:p>
        </p:txBody>
      </p:sp>
    </p:spTree>
    <p:extLst>
      <p:ext uri="{BB962C8B-B14F-4D97-AF65-F5344CB8AC3E}">
        <p14:creationId xmlns:p14="http://schemas.microsoft.com/office/powerpoint/2010/main" val="26927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1389888" y="1719072"/>
            <a:ext cx="5038344" cy="754162"/>
          </a:xfrm>
        </p:spPr>
        <p:txBody>
          <a:bodyPr/>
          <a:lstStyle/>
          <a:p>
            <a:r>
              <a:rPr lang="en-US" sz="3200" dirty="0"/>
              <a:t>L</a:t>
            </a:r>
            <a:r>
              <a:rPr lang="ro-RO" sz="3200" dirty="0"/>
              <a:t>earning objectives</a:t>
            </a:r>
            <a:br>
              <a:rPr lang="en-US" sz="3200" dirty="0"/>
            </a:b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389888" y="2478025"/>
            <a:ext cx="5533426" cy="2130552"/>
          </a:xfrm>
        </p:spPr>
        <p:txBody>
          <a:bodyPr/>
          <a:lstStyle/>
          <a:p>
            <a:pPr marL="340614" indent="-285750">
              <a:buFont typeface="Courier New" panose="02070309020205020404" pitchFamily="49" charset="0"/>
              <a:buChar char="o"/>
            </a:pPr>
            <a:r>
              <a:rPr lang="en-US" dirty="0"/>
              <a:t>to develop literary sensibility</a:t>
            </a:r>
          </a:p>
          <a:p>
            <a:pPr marL="340614" indent="-285750">
              <a:buFont typeface="Courier New" panose="02070309020205020404" pitchFamily="49" charset="0"/>
              <a:buChar char="o"/>
            </a:pPr>
            <a:r>
              <a:rPr lang="en-US" dirty="0"/>
              <a:t>to discuss and </a:t>
            </a:r>
            <a:r>
              <a:rPr lang="en-US" dirty="0" err="1"/>
              <a:t>analyse</a:t>
            </a:r>
            <a:r>
              <a:rPr lang="en-US" dirty="0"/>
              <a:t> key events/facts in a famous person’s life</a:t>
            </a:r>
          </a:p>
          <a:p>
            <a:pPr marL="340614" indent="-285750">
              <a:buFont typeface="Courier New" panose="02070309020205020404" pitchFamily="49" charset="0"/>
              <a:buChar char="o"/>
            </a:pPr>
            <a:r>
              <a:rPr lang="en-US" dirty="0"/>
              <a:t>to develop students’ critical evaluation and discussion of the content they read</a:t>
            </a:r>
          </a:p>
          <a:p>
            <a:pPr marL="340614" indent="-285750">
              <a:buFont typeface="Courier New" panose="02070309020205020404" pitchFamily="49" charset="0"/>
              <a:buChar char="o"/>
            </a:pPr>
            <a:r>
              <a:rPr lang="en-US" dirty="0"/>
              <a:t>to practice using idioms in </a:t>
            </a:r>
            <a:r>
              <a:rPr lang="en-US"/>
              <a:t>coherent context</a:t>
            </a:r>
            <a:endParaRPr lang="en-US" dirty="0"/>
          </a:p>
          <a:p>
            <a:pPr marL="340614" indent="-285750">
              <a:buFont typeface="Courier New" panose="02070309020205020404" pitchFamily="49" charset="0"/>
              <a:buChar char="o"/>
            </a:pPr>
            <a:r>
              <a:rPr lang="en-US" dirty="0"/>
              <a:t>to increase the pleasure of reading varied literary works</a:t>
            </a:r>
          </a:p>
          <a:p>
            <a:pPr marL="340614" indent="-285750">
              <a:buFont typeface="Courier New" panose="02070309020205020404" pitchFamily="49" charset="0"/>
              <a:buChar char="o"/>
            </a:pPr>
            <a:r>
              <a:rPr lang="en-US" dirty="0"/>
              <a:t>to boost students’ imagination and creativity</a:t>
            </a:r>
          </a:p>
          <a:p>
            <a:pPr marL="340614" indent="-285750">
              <a:buFont typeface="Courier New" panose="02070309020205020404" pitchFamily="49" charset="0"/>
              <a:buChar char="o"/>
            </a:pPr>
            <a:endParaRPr lang="en-US" dirty="0"/>
          </a:p>
          <a:p>
            <a:endParaRPr lang="en-US"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a:t>
            </a:fld>
            <a:endParaRPr lang="en-US" dirty="0"/>
          </a:p>
        </p:txBody>
      </p:sp>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AB13DEF-ED86-6E5A-5AD2-C9B364E4A295}"/>
              </a:ext>
            </a:extLst>
          </p:cNvPr>
          <p:cNvSpPr>
            <a:spLocks noGrp="1"/>
          </p:cNvSpPr>
          <p:nvPr>
            <p:ph idx="1"/>
          </p:nvPr>
        </p:nvSpPr>
        <p:spPr>
          <a:xfrm>
            <a:off x="4125034" y="1094719"/>
            <a:ext cx="6691012" cy="4461350"/>
          </a:xfrm>
        </p:spPr>
        <p:txBody>
          <a:bodyPr/>
          <a:lstStyle/>
          <a:p>
            <a:r>
              <a:rPr lang="en-US" i="1" dirty="0"/>
              <a:t>Read the following biographical data about Josephine Cox:</a:t>
            </a:r>
          </a:p>
          <a:p>
            <a:r>
              <a:rPr lang="en-US" dirty="0"/>
              <a:t>    Josephine Cox (15 July 1938 – 17 July 2020) could have stepped out of the pages of a novel. Born in Blackburn, Lancashire, Josephine was the daughter of Bernard Brindle and his wife, Mary, one of 10 children crammed into a mill house. Unfortunately her father was an unpleasant drunk who, sometimes, was violent. Eventually Mary took the girls to stay with some relatives and left the boys with their father.</a:t>
            </a:r>
          </a:p>
          <a:p>
            <a:r>
              <a:rPr lang="en-US" dirty="0"/>
              <a:t>   Cox always remembered the encouragement she received from her English teacher who, awarding her an essay prize, told the school that one day the world would read her stories.</a:t>
            </a:r>
          </a:p>
          <a:p>
            <a:r>
              <a:rPr lang="en-US" dirty="0"/>
              <a:t>   In 1987 she was named “Superwoman of Great Britain“, an award acknowledging achievement in the face of adversity for which her family had </a:t>
            </a:r>
            <a:r>
              <a:rPr lang="en-US" dirty="0" err="1"/>
              <a:t>secretely</a:t>
            </a:r>
            <a:r>
              <a:rPr lang="en-US" dirty="0"/>
              <a:t> entered her. “I love writing, both recreating scenes and characters from my past, together with new storylines </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3</a:t>
            </a:fld>
            <a:endParaRPr lang="en-US" dirty="0"/>
          </a:p>
        </p:txBody>
      </p:sp>
      <p:pic>
        <p:nvPicPr>
          <p:cNvPr id="1026" name="Picture 2" descr="Two Sisters by Josephine Cox Audiobook | UrbanAudioBooks.com">
            <a:extLst>
              <a:ext uri="{FF2B5EF4-FFF2-40B4-BE49-F238E27FC236}">
                <a16:creationId xmlns:a16="http://schemas.microsoft.com/office/drawing/2014/main" id="{19C20BBA-400B-DE64-9A58-A6EF2F247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1306284"/>
            <a:ext cx="2921073" cy="402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8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F3D20-2309-63AE-98EC-B0B390129228}"/>
              </a:ext>
            </a:extLst>
          </p:cNvPr>
          <p:cNvSpPr>
            <a:spLocks noGrp="1"/>
          </p:cNvSpPr>
          <p:nvPr>
            <p:ph type="sldNum" sz="quarter" idx="12"/>
          </p:nvPr>
        </p:nvSpPr>
        <p:spPr/>
        <p:txBody>
          <a:bodyPr/>
          <a:lstStyle/>
          <a:p>
            <a:fld id="{8D0AFDD5-844D-364D-8AEC-50CF4D36D55D}" type="slidenum">
              <a:rPr lang="en-US" smtClean="0"/>
              <a:t>4</a:t>
            </a:fld>
            <a:endParaRPr lang="en-US" dirty="0"/>
          </a:p>
        </p:txBody>
      </p:sp>
      <p:sp>
        <p:nvSpPr>
          <p:cNvPr id="6" name="Content Placeholder 5">
            <a:extLst>
              <a:ext uri="{FF2B5EF4-FFF2-40B4-BE49-F238E27FC236}">
                <a16:creationId xmlns:a16="http://schemas.microsoft.com/office/drawing/2014/main" id="{9ECA64F1-87AF-9676-CCBF-559137071549}"/>
              </a:ext>
            </a:extLst>
          </p:cNvPr>
          <p:cNvSpPr>
            <a:spLocks noGrp="1"/>
          </p:cNvSpPr>
          <p:nvPr>
            <p:ph idx="1"/>
          </p:nvPr>
        </p:nvSpPr>
        <p:spPr>
          <a:xfrm>
            <a:off x="1715589" y="818607"/>
            <a:ext cx="8473440" cy="4937760"/>
          </a:xfrm>
        </p:spPr>
        <p:txBody>
          <a:bodyPr/>
          <a:lstStyle/>
          <a:p>
            <a:pPr marL="0" indent="0">
              <a:buNone/>
            </a:pPr>
            <a:r>
              <a:rPr lang="en-US" sz="2000" dirty="0"/>
              <a:t>which mingle naturally with the old. I could never imagine a single day without writing, and it’s been that way since as far back as I can remember.“ She wrote more than 60 books that sold more than 20 million copies worldwide. Themes of domestic abuse, rape, incest, and religious conflict could be found regularly in her work. Nevertheless, she always insisted on a happy ending, saying her readers wanted to escape their own hardships and heartaches. </a:t>
            </a:r>
          </a:p>
          <a:p>
            <a:pPr marL="0" indent="0">
              <a:buNone/>
            </a:pPr>
            <a:r>
              <a:rPr lang="en-US" sz="2000" dirty="0"/>
              <a:t>   Cox hated being dubbed a writer of "romantic fiction“, although she often was marketed that way. Most of her work had dark and deeply troubling undertones that reflected elements of her youth like poverty and a father who could pull out his leather belt on his children when he came home drunk from the pub.</a:t>
            </a:r>
          </a:p>
          <a:p>
            <a:pPr marL="0" indent="0">
              <a:buNone/>
            </a:pPr>
            <a:r>
              <a:rPr lang="en-US" sz="2000" dirty="0"/>
              <a:t>   She never forgot her roots, nor did success make her grand. She had no interest in fancy launch parties, preferring community events that were free to attend, where everyone had tea and cakes. Her husband died in 2002, and she is survived by her sons, Wayne and Spencer.</a:t>
            </a:r>
          </a:p>
          <a:p>
            <a:pPr marL="0" indent="0">
              <a:buNone/>
            </a:pPr>
            <a:r>
              <a:rPr lang="en-US" sz="1600" dirty="0"/>
              <a:t>                                                                 </a:t>
            </a:r>
            <a:r>
              <a:rPr lang="en-US" sz="1600" dirty="0">
                <a:hlinkClick r:id="rId2"/>
              </a:rPr>
              <a:t>https://www.theguardian.com/books.2020/jul/27/josephine-cox-obituary</a:t>
            </a:r>
            <a:endParaRPr lang="en-US" sz="1600" dirty="0"/>
          </a:p>
          <a:p>
            <a:pPr marL="0" indent="0">
              <a:buNone/>
            </a:pPr>
            <a:endParaRPr lang="en-US" sz="2000" dirty="0"/>
          </a:p>
        </p:txBody>
      </p:sp>
    </p:spTree>
    <p:extLst>
      <p:ext uri="{BB962C8B-B14F-4D97-AF65-F5344CB8AC3E}">
        <p14:creationId xmlns:p14="http://schemas.microsoft.com/office/powerpoint/2010/main" val="201102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F3D20-2309-63AE-98EC-B0B390129228}"/>
              </a:ext>
            </a:extLst>
          </p:cNvPr>
          <p:cNvSpPr>
            <a:spLocks noGrp="1"/>
          </p:cNvSpPr>
          <p:nvPr>
            <p:ph type="sldNum" sz="quarter" idx="12"/>
          </p:nvPr>
        </p:nvSpPr>
        <p:spPr/>
        <p:txBody>
          <a:bodyPr/>
          <a:lstStyle/>
          <a:p>
            <a:fld id="{8D0AFDD5-844D-364D-8AEC-50CF4D36D55D}" type="slidenum">
              <a:rPr lang="en-US" smtClean="0"/>
              <a:t>5</a:t>
            </a:fld>
            <a:endParaRPr lang="en-US" dirty="0"/>
          </a:p>
        </p:txBody>
      </p:sp>
      <p:sp>
        <p:nvSpPr>
          <p:cNvPr id="6" name="Content Placeholder 5">
            <a:extLst>
              <a:ext uri="{FF2B5EF4-FFF2-40B4-BE49-F238E27FC236}">
                <a16:creationId xmlns:a16="http://schemas.microsoft.com/office/drawing/2014/main" id="{9ECA64F1-87AF-9676-CCBF-559137071549}"/>
              </a:ext>
            </a:extLst>
          </p:cNvPr>
          <p:cNvSpPr>
            <a:spLocks noGrp="1"/>
          </p:cNvSpPr>
          <p:nvPr>
            <p:ph idx="1"/>
          </p:nvPr>
        </p:nvSpPr>
        <p:spPr>
          <a:xfrm>
            <a:off x="703703" y="818606"/>
            <a:ext cx="10784593" cy="4711337"/>
          </a:xfrm>
        </p:spPr>
        <p:txBody>
          <a:bodyPr/>
          <a:lstStyle/>
          <a:p>
            <a:pPr marL="0" indent="0">
              <a:buNone/>
            </a:pPr>
            <a:r>
              <a:rPr lang="en-US" i="1" dirty="0"/>
              <a:t>Find support in the text for the following statements:</a:t>
            </a:r>
          </a:p>
          <a:p>
            <a:pPr marL="514350" indent="-514350">
              <a:buAutoNum type="arabicPeriod"/>
            </a:pPr>
            <a:r>
              <a:rPr lang="en-US" dirty="0"/>
              <a:t>Josephine Cox was born to a poor family.</a:t>
            </a:r>
          </a:p>
          <a:p>
            <a:pPr marL="514350" indent="-514350">
              <a:buAutoNum type="arabicPeriod"/>
            </a:pPr>
            <a:r>
              <a:rPr lang="en-US" dirty="0"/>
              <a:t>She was not an only child and there were times when she felt really unhappy.</a:t>
            </a:r>
          </a:p>
          <a:p>
            <a:pPr marL="514350" indent="-514350">
              <a:buAutoNum type="arabicPeriod"/>
            </a:pPr>
            <a:r>
              <a:rPr lang="en-US" dirty="0"/>
              <a:t>Cox tackles more than one theme in her novels.</a:t>
            </a:r>
          </a:p>
          <a:p>
            <a:pPr marL="514350" indent="-514350">
              <a:buAutoNum type="arabicPeriod"/>
            </a:pPr>
            <a:r>
              <a:rPr lang="en-US" dirty="0"/>
              <a:t>The writer prefers to be optimistic at the end of her novels so that the readers don’t get frustrated or sad.</a:t>
            </a:r>
          </a:p>
          <a:p>
            <a:pPr marL="514350" indent="-514350">
              <a:buAutoNum type="arabicPeriod"/>
            </a:pPr>
            <a:r>
              <a:rPr lang="en-US" dirty="0"/>
              <a:t>Some mishaps from her childhood are used in her writings.</a:t>
            </a:r>
          </a:p>
          <a:p>
            <a:pPr marL="514350" indent="-514350">
              <a:buAutoNum type="arabicPeriod"/>
            </a:pPr>
            <a:r>
              <a:rPr lang="en-US" dirty="0"/>
              <a:t>Despite her huge success, she is a down-to-earth and generous person.</a:t>
            </a:r>
          </a:p>
          <a:p>
            <a:pPr marL="514350" indent="-514350">
              <a:buAutoNum type="arabicPeriod"/>
            </a:pPr>
            <a:r>
              <a:rPr lang="en-US" dirty="0"/>
              <a:t>She is no longer alive, unlike other members of her family.</a:t>
            </a:r>
          </a:p>
          <a:p>
            <a:pPr marL="514350" indent="-514350">
              <a:buAutoNum type="arabicPeriod"/>
            </a:pPr>
            <a:endParaRPr lang="en-US" dirty="0"/>
          </a:p>
        </p:txBody>
      </p:sp>
    </p:spTree>
    <p:extLst>
      <p:ext uri="{BB962C8B-B14F-4D97-AF65-F5344CB8AC3E}">
        <p14:creationId xmlns:p14="http://schemas.microsoft.com/office/powerpoint/2010/main" val="21529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F3D20-2309-63AE-98EC-B0B390129228}"/>
              </a:ext>
            </a:extLst>
          </p:cNvPr>
          <p:cNvSpPr>
            <a:spLocks noGrp="1"/>
          </p:cNvSpPr>
          <p:nvPr>
            <p:ph type="sldNum" sz="quarter" idx="12"/>
          </p:nvPr>
        </p:nvSpPr>
        <p:spPr/>
        <p:txBody>
          <a:bodyPr/>
          <a:lstStyle/>
          <a:p>
            <a:fld id="{8D0AFDD5-844D-364D-8AEC-50CF4D36D55D}" type="slidenum">
              <a:rPr lang="en-US" smtClean="0"/>
              <a:t>6</a:t>
            </a:fld>
            <a:endParaRPr lang="en-US" dirty="0"/>
          </a:p>
        </p:txBody>
      </p:sp>
      <p:sp>
        <p:nvSpPr>
          <p:cNvPr id="6" name="Content Placeholder 5">
            <a:extLst>
              <a:ext uri="{FF2B5EF4-FFF2-40B4-BE49-F238E27FC236}">
                <a16:creationId xmlns:a16="http://schemas.microsoft.com/office/drawing/2014/main" id="{9ECA64F1-87AF-9676-CCBF-559137071549}"/>
              </a:ext>
            </a:extLst>
          </p:cNvPr>
          <p:cNvSpPr>
            <a:spLocks noGrp="1"/>
          </p:cNvSpPr>
          <p:nvPr>
            <p:ph idx="1"/>
          </p:nvPr>
        </p:nvSpPr>
        <p:spPr>
          <a:xfrm>
            <a:off x="772668" y="554300"/>
            <a:ext cx="10646664" cy="5503817"/>
          </a:xfrm>
        </p:spPr>
        <p:txBody>
          <a:bodyPr/>
          <a:lstStyle/>
          <a:p>
            <a:pPr marL="0" indent="0">
              <a:buNone/>
            </a:pPr>
            <a:r>
              <a:rPr lang="en-US" i="1" dirty="0"/>
              <a:t>Notice the use of the following idioms (from the novel) and try to fathom their meaning:</a:t>
            </a:r>
          </a:p>
          <a:p>
            <a:pPr marL="514350" indent="-514350">
              <a:buAutoNum type="arabicPeriod"/>
            </a:pPr>
            <a:r>
              <a:rPr lang="en-US" dirty="0"/>
              <a:t>If you keep to the rules, you shouldn’t have any problems.</a:t>
            </a:r>
          </a:p>
          <a:p>
            <a:pPr marL="514350" indent="-514350">
              <a:buAutoNum type="arabicPeriod"/>
            </a:pPr>
            <a:r>
              <a:rPr lang="en-US" dirty="0"/>
              <a:t>I know a lot about fish but next to nothing about birds.</a:t>
            </a:r>
          </a:p>
          <a:p>
            <a:pPr marL="514350" indent="-514350">
              <a:buAutoNum type="arabicPeriod"/>
            </a:pPr>
            <a:r>
              <a:rPr lang="en-US" dirty="0"/>
              <a:t>“Why don’t you stay with us and play cards if you’re at a loose end?“</a:t>
            </a:r>
          </a:p>
          <a:p>
            <a:pPr marL="514350" indent="-514350">
              <a:buAutoNum type="arabicPeriod"/>
            </a:pPr>
            <a:r>
              <a:rPr lang="en-US" dirty="0"/>
              <a:t>“She always keeps her house spick and span, I admire her so much!“</a:t>
            </a:r>
          </a:p>
          <a:p>
            <a:pPr marL="514350" indent="-514350">
              <a:buAutoNum type="arabicPeriod"/>
            </a:pPr>
            <a:r>
              <a:rPr lang="en-US" dirty="0"/>
              <a:t>Mu aunt lives in a hut in the back of beyond, it takes us days to get there.</a:t>
            </a:r>
          </a:p>
          <a:p>
            <a:pPr marL="514350" indent="-514350">
              <a:buAutoNum type="arabicPeriod"/>
            </a:pPr>
            <a:r>
              <a:rPr lang="en-US" dirty="0"/>
              <a:t>When her father is angry or tired, Jenny is the only one who has to bear the brunt.</a:t>
            </a:r>
          </a:p>
          <a:p>
            <a:pPr marL="514350" indent="-514350">
              <a:buAutoNum type="arabicPeriod"/>
            </a:pPr>
            <a:r>
              <a:rPr lang="en-US" dirty="0"/>
              <a:t>We had better see how the land lies before making any decisions!</a:t>
            </a:r>
          </a:p>
          <a:p>
            <a:pPr marL="514350" indent="-514350">
              <a:buAutoNum type="arabicPeriod"/>
            </a:pPr>
            <a:r>
              <a:rPr lang="en-US" dirty="0"/>
              <a:t>If you want to perk up a day, do something nice for a person!</a:t>
            </a:r>
          </a:p>
        </p:txBody>
      </p:sp>
    </p:spTree>
    <p:extLst>
      <p:ext uri="{BB962C8B-B14F-4D97-AF65-F5344CB8AC3E}">
        <p14:creationId xmlns:p14="http://schemas.microsoft.com/office/powerpoint/2010/main" val="252975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65AE64-060D-5DA2-F1C8-F32CD8298C8D}"/>
              </a:ext>
            </a:extLst>
          </p:cNvPr>
          <p:cNvSpPr>
            <a:spLocks noGrp="1"/>
          </p:cNvSpPr>
          <p:nvPr>
            <p:ph type="sldNum" sz="quarter" idx="12"/>
          </p:nvPr>
        </p:nvSpPr>
        <p:spPr/>
        <p:txBody>
          <a:bodyPr/>
          <a:lstStyle/>
          <a:p>
            <a:fld id="{8D0AFDD5-844D-364D-8AEC-50CF4D36D55D}" type="slidenum">
              <a:rPr lang="en-US" smtClean="0"/>
              <a:pPr/>
              <a:t>7</a:t>
            </a:fld>
            <a:endParaRPr lang="en-US" dirty="0"/>
          </a:p>
        </p:txBody>
      </p:sp>
      <p:sp>
        <p:nvSpPr>
          <p:cNvPr id="3" name="Footer Placeholder 2">
            <a:extLst>
              <a:ext uri="{FF2B5EF4-FFF2-40B4-BE49-F238E27FC236}">
                <a16:creationId xmlns:a16="http://schemas.microsoft.com/office/drawing/2014/main" id="{B334037D-4CE3-17DC-7A2A-64E8120A9B43}"/>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6E47F9DE-790E-73FB-5997-D28667522E25}"/>
              </a:ext>
            </a:extLst>
          </p:cNvPr>
          <p:cNvSpPr>
            <a:spLocks noGrp="1"/>
          </p:cNvSpPr>
          <p:nvPr>
            <p:ph type="dt" sz="half" idx="10"/>
          </p:nvPr>
        </p:nvSpPr>
        <p:spPr/>
        <p:txBody>
          <a:bodyPr/>
          <a:lstStyle/>
          <a:p>
            <a:r>
              <a:rPr lang="en-US" dirty="0"/>
              <a:t>20XX</a:t>
            </a:r>
          </a:p>
        </p:txBody>
      </p:sp>
      <p:sp>
        <p:nvSpPr>
          <p:cNvPr id="6" name="Content Placeholder 5">
            <a:extLst>
              <a:ext uri="{FF2B5EF4-FFF2-40B4-BE49-F238E27FC236}">
                <a16:creationId xmlns:a16="http://schemas.microsoft.com/office/drawing/2014/main" id="{8AB0CB26-548E-B0E7-3DED-06BA0D5530A0}"/>
              </a:ext>
            </a:extLst>
          </p:cNvPr>
          <p:cNvSpPr>
            <a:spLocks noGrp="1"/>
          </p:cNvSpPr>
          <p:nvPr>
            <p:ph idx="1"/>
          </p:nvPr>
        </p:nvSpPr>
        <p:spPr>
          <a:xfrm>
            <a:off x="600892" y="531223"/>
            <a:ext cx="10883972" cy="5439809"/>
          </a:xfrm>
        </p:spPr>
        <p:txBody>
          <a:bodyPr/>
          <a:lstStyle/>
          <a:p>
            <a:pPr marL="0" indent="0">
              <a:buNone/>
            </a:pPr>
            <a:r>
              <a:rPr lang="en-US" i="1" dirty="0"/>
              <a:t>Choose the correct meaning of the idioms from the previous exercise:</a:t>
            </a:r>
          </a:p>
          <a:p>
            <a:pPr marL="0" indent="0">
              <a:buNone/>
            </a:pPr>
            <a:r>
              <a:rPr lang="en-US" b="1" dirty="0"/>
              <a:t>next to nothing</a:t>
            </a:r>
            <a:r>
              <a:rPr lang="en-US" dirty="0"/>
              <a:t>:  nothing or very little – everything</a:t>
            </a:r>
          </a:p>
          <a:p>
            <a:pPr marL="0" indent="0">
              <a:buNone/>
            </a:pPr>
            <a:r>
              <a:rPr lang="en-US" b="1" dirty="0"/>
              <a:t>in the back of beyond</a:t>
            </a:r>
            <a:r>
              <a:rPr lang="en-US" dirty="0"/>
              <a:t>:  very close – in a remote place</a:t>
            </a:r>
          </a:p>
          <a:p>
            <a:pPr marL="0" indent="0">
              <a:buNone/>
            </a:pPr>
            <a:r>
              <a:rPr lang="en-US" b="1" dirty="0"/>
              <a:t>to be at a loose end</a:t>
            </a:r>
            <a:r>
              <a:rPr lang="en-US" dirty="0"/>
              <a:t>:  to have nothing to do – to be furious</a:t>
            </a:r>
          </a:p>
          <a:p>
            <a:pPr marL="0" indent="0">
              <a:buNone/>
            </a:pPr>
            <a:r>
              <a:rPr lang="en-US" b="1" dirty="0"/>
              <a:t>spick and span</a:t>
            </a:r>
            <a:r>
              <a:rPr lang="en-US" dirty="0"/>
              <a:t>:  dirt and disgusting – very clean and tidy</a:t>
            </a:r>
          </a:p>
          <a:p>
            <a:pPr marL="0" indent="0">
              <a:buNone/>
            </a:pPr>
            <a:r>
              <a:rPr lang="en-US" b="1" dirty="0"/>
              <a:t>to see how the land lies</a:t>
            </a:r>
            <a:r>
              <a:rPr lang="en-US" dirty="0"/>
              <a:t>:  to see where a place is located on the map – to see the current state of things</a:t>
            </a:r>
          </a:p>
          <a:p>
            <a:pPr marL="0" indent="0">
              <a:buNone/>
            </a:pPr>
            <a:r>
              <a:rPr lang="en-US" b="1" dirty="0"/>
              <a:t>to keep to the rules</a:t>
            </a:r>
            <a:r>
              <a:rPr lang="en-US" dirty="0"/>
              <a:t>:  to disobey rules – to do exactly what you are expected or supposed to do</a:t>
            </a:r>
          </a:p>
          <a:p>
            <a:pPr marL="0" indent="0">
              <a:buNone/>
            </a:pPr>
            <a:r>
              <a:rPr lang="en-US" b="1" dirty="0"/>
              <a:t>to bear the brunt</a:t>
            </a:r>
            <a:r>
              <a:rPr lang="en-US" dirty="0"/>
              <a:t>:  to bear arms – to suffer the worst impact or effects</a:t>
            </a:r>
          </a:p>
          <a:p>
            <a:pPr marL="0" indent="0">
              <a:buNone/>
            </a:pPr>
            <a:r>
              <a:rPr lang="en-US" b="1" dirty="0"/>
              <a:t>to perk up</a:t>
            </a:r>
            <a:r>
              <a:rPr lang="en-US" dirty="0"/>
              <a:t>:  to perforate something – to make something more lively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3108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557D-24B0-B5DE-4B1B-9E30338F7103}"/>
              </a:ext>
            </a:extLst>
          </p:cNvPr>
          <p:cNvSpPr>
            <a:spLocks noGrp="1"/>
          </p:cNvSpPr>
          <p:nvPr>
            <p:ph type="title"/>
          </p:nvPr>
        </p:nvSpPr>
        <p:spPr>
          <a:xfrm>
            <a:off x="1271452" y="858665"/>
            <a:ext cx="9414837" cy="4826290"/>
          </a:xfrm>
        </p:spPr>
        <p:txBody>
          <a:bodyPr/>
          <a:lstStyle/>
          <a:p>
            <a:pPr algn="l"/>
            <a:r>
              <a:rPr lang="en-US" sz="2800" i="1" dirty="0">
                <a:latin typeface="+mn-lt"/>
              </a:rPr>
              <a:t>Fill in the sentences with the correct idiom:</a:t>
            </a:r>
            <a:br>
              <a:rPr lang="en-US" sz="2800" dirty="0">
                <a:latin typeface="+mn-lt"/>
              </a:rPr>
            </a:br>
            <a:r>
              <a:rPr lang="en-US" sz="2800" dirty="0">
                <a:latin typeface="+mn-lt"/>
              </a:rPr>
              <a:t>1.  She knew … about gardening and the property was huge.</a:t>
            </a:r>
            <a:br>
              <a:rPr lang="en-US" sz="2800" dirty="0">
                <a:latin typeface="+mn-lt"/>
              </a:rPr>
            </a:br>
            <a:r>
              <a:rPr lang="en-US" sz="2800" dirty="0">
                <a:latin typeface="+mn-lt"/>
              </a:rPr>
              <a:t>2.  Some people can see no further than a life of hard work on some pathetic farm … .</a:t>
            </a:r>
            <a:br>
              <a:rPr lang="en-US" sz="2800" dirty="0">
                <a:latin typeface="+mn-lt"/>
              </a:rPr>
            </a:br>
            <a:r>
              <a:rPr lang="en-US" sz="2800" dirty="0">
                <a:latin typeface="+mn-lt"/>
              </a:rPr>
              <a:t>3.  Gina … and went into the garden.</a:t>
            </a:r>
            <a:br>
              <a:rPr lang="en-US" sz="2800" dirty="0">
                <a:latin typeface="+mn-lt"/>
              </a:rPr>
            </a:br>
            <a:r>
              <a:rPr lang="en-US" sz="2800" dirty="0">
                <a:latin typeface="+mn-lt"/>
              </a:rPr>
              <a:t>4.  It must be hard work for a woman to keep this place … .</a:t>
            </a:r>
            <a:br>
              <a:rPr lang="en-US" sz="2800" dirty="0">
                <a:latin typeface="+mn-lt"/>
              </a:rPr>
            </a:br>
            <a:r>
              <a:rPr lang="en-US" sz="2800" dirty="0">
                <a:latin typeface="+mn-lt"/>
              </a:rPr>
              <a:t>5.  Gina decided that she had better return to … !</a:t>
            </a:r>
            <a:br>
              <a:rPr lang="en-US" sz="2800" dirty="0">
                <a:latin typeface="+mn-lt"/>
              </a:rPr>
            </a:br>
            <a:r>
              <a:rPr lang="en-US" sz="2800" dirty="0">
                <a:latin typeface="+mn-lt"/>
              </a:rPr>
              <a:t>6.  I have to …, I’m not allowed to make any mistakes!</a:t>
            </a:r>
            <a:br>
              <a:rPr lang="en-US" sz="2800" dirty="0">
                <a:latin typeface="+mn-lt"/>
              </a:rPr>
            </a:br>
            <a:r>
              <a:rPr lang="en-US" sz="2800" dirty="0">
                <a:latin typeface="+mn-lt"/>
              </a:rPr>
              <a:t>7.  Phillip wasn’t really at peace with anyone and Gina … .</a:t>
            </a:r>
            <a:br>
              <a:rPr lang="en-US" sz="2800" dirty="0">
                <a:latin typeface="+mn-lt"/>
              </a:rPr>
            </a:br>
            <a:r>
              <a:rPr lang="en-US" sz="2800" dirty="0">
                <a:latin typeface="+mn-lt"/>
              </a:rPr>
              <a:t>8.  What she needed after all these unpleasant days was something to … her staying in the countryside. </a:t>
            </a:r>
          </a:p>
        </p:txBody>
      </p:sp>
      <p:sp>
        <p:nvSpPr>
          <p:cNvPr id="3" name="Slide Number Placeholder 2">
            <a:extLst>
              <a:ext uri="{FF2B5EF4-FFF2-40B4-BE49-F238E27FC236}">
                <a16:creationId xmlns:a16="http://schemas.microsoft.com/office/drawing/2014/main" id="{BE34C2E0-2852-8A90-FD90-432DA840DF6D}"/>
              </a:ext>
            </a:extLst>
          </p:cNvPr>
          <p:cNvSpPr>
            <a:spLocks noGrp="1"/>
          </p:cNvSpPr>
          <p:nvPr>
            <p:ph type="sldNum" sz="quarter" idx="12"/>
          </p:nvPr>
        </p:nvSpPr>
        <p:spPr/>
        <p:txBody>
          <a:bodyPr/>
          <a:lstStyle/>
          <a:p>
            <a:fld id="{8D0AFDD5-844D-364D-8AEC-50CF4D36D55D}" type="slidenum">
              <a:rPr lang="en-US" noProof="0" smtClean="0"/>
              <a:t>8</a:t>
            </a:fld>
            <a:endParaRPr lang="en-US" noProof="0"/>
          </a:p>
        </p:txBody>
      </p:sp>
    </p:spTree>
    <p:extLst>
      <p:ext uri="{BB962C8B-B14F-4D97-AF65-F5344CB8AC3E}">
        <p14:creationId xmlns:p14="http://schemas.microsoft.com/office/powerpoint/2010/main" val="422835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CE5D-C71F-4A82-0D59-0381ABF29A16}"/>
              </a:ext>
            </a:extLst>
          </p:cNvPr>
          <p:cNvSpPr>
            <a:spLocks noGrp="1"/>
          </p:cNvSpPr>
          <p:nvPr>
            <p:ph type="title"/>
          </p:nvPr>
        </p:nvSpPr>
        <p:spPr>
          <a:xfrm>
            <a:off x="1139952" y="512064"/>
            <a:ext cx="9912096" cy="689719"/>
          </a:xfrm>
        </p:spPr>
        <p:txBody>
          <a:bodyPr/>
          <a:lstStyle/>
          <a:p>
            <a:r>
              <a:rPr lang="en-US" sz="2400" i="1" dirty="0">
                <a:latin typeface="+mn-lt"/>
              </a:rPr>
              <a:t>Listen to Josephine Cox and decide whether the following statements are true or false</a:t>
            </a:r>
            <a:r>
              <a:rPr lang="en-US" sz="2400" dirty="0">
                <a:latin typeface="+mn-lt"/>
              </a:rPr>
              <a:t>:</a:t>
            </a:r>
          </a:p>
        </p:txBody>
      </p:sp>
      <p:sp>
        <p:nvSpPr>
          <p:cNvPr id="3" name="Slide Number Placeholder 2">
            <a:extLst>
              <a:ext uri="{FF2B5EF4-FFF2-40B4-BE49-F238E27FC236}">
                <a16:creationId xmlns:a16="http://schemas.microsoft.com/office/drawing/2014/main" id="{407B00C3-51BC-4ACD-8BEB-2052FA591B18}"/>
              </a:ext>
            </a:extLst>
          </p:cNvPr>
          <p:cNvSpPr>
            <a:spLocks noGrp="1"/>
          </p:cNvSpPr>
          <p:nvPr>
            <p:ph type="sldNum" sz="quarter" idx="12"/>
          </p:nvPr>
        </p:nvSpPr>
        <p:spPr/>
        <p:txBody>
          <a:bodyPr/>
          <a:lstStyle/>
          <a:p>
            <a:fld id="{8D0AFDD5-844D-364D-8AEC-50CF4D36D55D}" type="slidenum">
              <a:rPr lang="en-US" noProof="0" smtClean="0"/>
              <a:t>9</a:t>
            </a:fld>
            <a:endParaRPr lang="en-US" noProof="0"/>
          </a:p>
        </p:txBody>
      </p:sp>
      <p:pic>
        <p:nvPicPr>
          <p:cNvPr id="6" name="Y2Mate.is - Josephine Cox in Interview-rV3HvNrGsOk-360p-1654226796986">
            <a:hlinkClick r:id="" action="ppaction://media"/>
            <a:extLst>
              <a:ext uri="{FF2B5EF4-FFF2-40B4-BE49-F238E27FC236}">
                <a16:creationId xmlns:a16="http://schemas.microsoft.com/office/drawing/2014/main" id="{31BD08F3-DEA8-4F2E-C705-7F8F9C8354A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257" y="1123406"/>
            <a:ext cx="9188527" cy="4885507"/>
          </a:xfrm>
          <a:prstGeom prst="rect">
            <a:avLst/>
          </a:prstGeom>
        </p:spPr>
      </p:pic>
    </p:spTree>
    <p:extLst>
      <p:ext uri="{BB962C8B-B14F-4D97-AF65-F5344CB8AC3E}">
        <p14:creationId xmlns:p14="http://schemas.microsoft.com/office/powerpoint/2010/main" val="935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{97F6918D-B038-47D3-AF78-16FCFC7E6181}tf11429527_win32</Template>
  <TotalTime>231</TotalTime>
  <Words>1475</Words>
  <Application>Microsoft Office PowerPoint</Application>
  <PresentationFormat>Widescreen</PresentationFormat>
  <Paragraphs>71</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Courier New</vt:lpstr>
      <vt:lpstr>Karla</vt:lpstr>
      <vt:lpstr>Univers Condensed Light</vt:lpstr>
      <vt:lpstr>Office Theme</vt:lpstr>
      <vt:lpstr>Josephine COX (limba engleză, clasa a IX-a,  prof. Valentina Antal)</vt:lpstr>
      <vt:lpstr>Learning objectives  </vt:lpstr>
      <vt:lpstr>PowerPoint Presentation</vt:lpstr>
      <vt:lpstr>PowerPoint Presentation</vt:lpstr>
      <vt:lpstr>PowerPoint Presentation</vt:lpstr>
      <vt:lpstr>PowerPoint Presentation</vt:lpstr>
      <vt:lpstr>PowerPoint Presentation</vt:lpstr>
      <vt:lpstr>Fill in the sentences with the correct idiom: 1.  She knew … about gardening and the property was huge. 2.  Some people can see no further than a life of hard work on some pathetic farm … . 3.  Gina … and went into the garden. 4.  It must be hard work for a woman to keep this place … . 5.  Gina decided that she had better return to … ! 6.  I have to …, I’m not allowed to make any mistakes! 7.  Phillip wasn’t really at peace with anyone and Gina … . 8.  What she needed after all these unpleasant days was something to … her staying in the countryside. </vt:lpstr>
      <vt:lpstr>Listen to Josephine Cox and decide whether the following statements are true or false: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Josephine COX (limba engleză, clasa a IX-a,  prof. Valentina Antal)</dc:title>
  <dc:creator>val.antal@outlook.com</dc:creator>
  <cp:lastModifiedBy>val.antal@outlook.com</cp:lastModifiedBy>
  <cp:revision>2</cp:revision>
  <dcterms:created xsi:type="dcterms:W3CDTF">2023-01-27T20:38:34Z</dcterms:created>
  <dcterms:modified xsi:type="dcterms:W3CDTF">2023-01-28T00:30:49Z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