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ppt/activeX/activeX3.xml" ContentType="application/vnd.ms-office.activeX+xml"/>
  <Override PartName="/ppt/activeX/activeX3.bin" ContentType="application/vnd.ms-office.activeX"/>
  <Override PartName="/ppt/activeX/activeX4.xml" ContentType="application/vnd.ms-office.activeX+xml"/>
  <Override PartName="/ppt/activeX/activeX4.bin" ContentType="application/vnd.ms-office.activeX"/>
  <Override PartName="/ppt/activeX/activeX5.xml" ContentType="application/vnd.ms-office.activeX+xml"/>
  <Override PartName="/ppt/activeX/activeX5.bin" ContentType="application/vnd.ms-office.activeX"/>
  <Override PartName="/ppt/activeX/activeX6.xml" ContentType="application/vnd.ms-office.activeX+xml"/>
  <Override PartName="/ppt/activeX/activeX6.bin" ContentType="application/vnd.ms-office.activeX"/>
  <Override PartName="/ppt/activeX/activeX7.xml" ContentType="application/vnd.ms-office.activeX+xml"/>
  <Override PartName="/ppt/activeX/activeX7.bin" ContentType="application/vnd.ms-office.activeX"/>
  <Override PartName="/ppt/activeX/activeX8.xml" ContentType="application/vnd.ms-office.activeX+xml"/>
  <Override PartName="/ppt/activeX/activeX8.bin" ContentType="application/vnd.ms-office.activeX"/>
  <Override PartName="/ppt/activeX/activeX9.xml" ContentType="application/vnd.ms-office.activeX+xml"/>
  <Override PartName="/ppt/activeX/activeX9.bin" ContentType="application/vnd.ms-office.activeX"/>
  <Override PartName="/ppt/activeX/activeX10.xml" ContentType="application/vnd.ms-office.activeX+xml"/>
  <Override PartName="/ppt/activeX/activeX10.bin" ContentType="application/vnd.ms-office.activeX"/>
  <Override PartName="/ppt/activeX/activeX11.xml" ContentType="application/vnd.ms-office.activeX+xml"/>
  <Override PartName="/ppt/activeX/activeX11.bin" ContentType="application/vnd.ms-office.activeX"/>
  <Override PartName="/ppt/activeX/activeX12.xml" ContentType="application/vnd.ms-office.activeX+xml"/>
  <Override PartName="/ppt/activeX/activeX12.bin" ContentType="application/vnd.ms-office.activeX"/>
  <Override PartName="/ppt/activeX/activeX13.xml" ContentType="application/vnd.ms-office.activeX+xml"/>
  <Override PartName="/ppt/activeX/activeX13.bin" ContentType="application/vnd.ms-office.activeX"/>
  <Override PartName="/ppt/activeX/activeX14.xml" ContentType="application/vnd.ms-office.activeX+xml"/>
  <Override PartName="/ppt/activeX/activeX14.bin" ContentType="application/vnd.ms-office.activeX"/>
  <Override PartName="/ppt/activeX/activeX15.xml" ContentType="application/vnd.ms-office.activeX+xml"/>
  <Override PartName="/ppt/activeX/activeX15.bin" ContentType="application/vnd.ms-office.activeX"/>
  <Override PartName="/ppt/activeX/activeX16.xml" ContentType="application/vnd.ms-office.activeX+xml"/>
  <Override PartName="/ppt/activeX/activeX16.bin" ContentType="application/vnd.ms-office.activeX"/>
  <Override PartName="/ppt/activeX/activeX17.xml" ContentType="application/vnd.ms-office.activeX+xml"/>
  <Override PartName="/ppt/activeX/activeX17.bin" ContentType="application/vnd.ms-office.activeX"/>
  <Override PartName="/ppt/activeX/activeX18.xml" ContentType="application/vnd.ms-office.activeX+xml"/>
  <Override PartName="/ppt/activeX/activeX18.bin" ContentType="application/vnd.ms-office.activeX"/>
  <Override PartName="/ppt/activeX/activeX19.xml" ContentType="application/vnd.ms-office.activeX+xml"/>
  <Override PartName="/ppt/activeX/activeX19.bin" ContentType="application/vnd.ms-office.activeX"/>
  <Override PartName="/ppt/activeX/activeX20.xml" ContentType="application/vnd.ms-office.activeX+xml"/>
  <Override PartName="/ppt/activeX/activeX20.bin" ContentType="application/vnd.ms-office.activeX"/>
  <Override PartName="/ppt/activeX/activeX21.xml" ContentType="application/vnd.ms-office.activeX+xml"/>
  <Override PartName="/ppt/activeX/activeX21.bin" ContentType="application/vnd.ms-office.activeX"/>
  <Override PartName="/ppt/activeX/activeX22.xml" ContentType="application/vnd.ms-office.activeX+xml"/>
  <Override PartName="/ppt/activeX/activeX22.bin" ContentType="application/vnd.ms-office.activeX"/>
  <Override PartName="/ppt/activeX/activeX23.xml" ContentType="application/vnd.ms-office.activeX+xml"/>
  <Override PartName="/ppt/activeX/activeX23.bin" ContentType="application/vnd.ms-office.activeX"/>
  <Override PartName="/ppt/activeX/activeX24.xml" ContentType="application/vnd.ms-office.activeX+xml"/>
  <Override PartName="/ppt/activeX/activeX24.bin" ContentType="application/vnd.ms-office.activeX"/>
  <Override PartName="/ppt/activeX/activeX25.xml" ContentType="application/vnd.ms-office.activeX+xml"/>
  <Override PartName="/ppt/activeX/activeX25.bin" ContentType="application/vnd.ms-office.activeX"/>
  <Override PartName="/ppt/activeX/activeX26.xml" ContentType="application/vnd.ms-office.activeX+xml"/>
  <Override PartName="/ppt/activeX/activeX26.bin" ContentType="application/vnd.ms-office.activeX"/>
  <Override PartName="/ppt/activeX/activeX27.xml" ContentType="application/vnd.ms-office.activeX+xml"/>
  <Override PartName="/ppt/activeX/activeX27.bin" ContentType="application/vnd.ms-office.activeX"/>
  <Override PartName="/ppt/activeX/activeX28.xml" ContentType="application/vnd.ms-office.activeX+xml"/>
  <Override PartName="/ppt/activeX/activeX28.bin" ContentType="application/vnd.ms-office.activeX"/>
  <Override PartName="/ppt/activeX/activeX29.xml" ContentType="application/vnd.ms-office.activeX+xml"/>
  <Override PartName="/ppt/activeX/activeX29.bin" ContentType="application/vnd.ms-office.activeX"/>
  <Override PartName="/ppt/activeX/activeX30.xml" ContentType="application/vnd.ms-office.activeX+xml"/>
  <Override PartName="/ppt/activeX/activeX30.bin" ContentType="application/vnd.ms-office.activeX"/>
  <Override PartName="/ppt/activeX/activeX31.xml" ContentType="application/vnd.ms-office.activeX+xml"/>
  <Override PartName="/ppt/activeX/activeX31.bin" ContentType="application/vnd.ms-office.activeX"/>
  <Override PartName="/ppt/activeX/activeX32.xml" ContentType="application/vnd.ms-office.activeX+xml"/>
  <Override PartName="/ppt/activeX/activeX32.bin" ContentType="application/vnd.ms-office.activeX"/>
  <Override PartName="/ppt/activeX/activeX33.xml" ContentType="application/vnd.ms-office.activeX+xml"/>
  <Override PartName="/ppt/activeX/activeX33.bin" ContentType="application/vnd.ms-office.activeX"/>
  <Override PartName="/ppt/activeX/activeX34.xml" ContentType="application/vnd.ms-office.activeX+xml"/>
  <Override PartName="/ppt/activeX/activeX34.bin" ContentType="application/vnd.ms-office.activeX"/>
  <Override PartName="/ppt/activeX/activeX35.xml" ContentType="application/vnd.ms-office.activeX+xml"/>
  <Override PartName="/ppt/activeX/activeX35.bin" ContentType="application/vnd.ms-office.activeX"/>
  <Override PartName="/ppt/activeX/activeX36.xml" ContentType="application/vnd.ms-office.activeX+xml"/>
  <Override PartName="/ppt/activeX/activeX36.bin" ContentType="application/vnd.ms-office.activeX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6" r:id="rId3"/>
    <p:sldId id="260" r:id="rId4"/>
    <p:sldId id="261" r:id="rId5"/>
    <p:sldId id="259" r:id="rId6"/>
    <p:sldId id="257" r:id="rId7"/>
    <p:sldId id="258" r:id="rId8"/>
    <p:sldId id="262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4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31.xml.rels><?xml version="1.0" encoding="UTF-8" standalone="yes"?>
<Relationships xmlns="http://schemas.openxmlformats.org/package/2006/relationships"><Relationship Id="rId1" Type="http://schemas.microsoft.com/office/2006/relationships/activeXControlBinary" Target="activeX31.bin"/></Relationships>
</file>

<file path=ppt/activeX/_rels/activeX32.xml.rels><?xml version="1.0" encoding="UTF-8" standalone="yes"?>
<Relationships xmlns="http://schemas.openxmlformats.org/package/2006/relationships"><Relationship Id="rId1" Type="http://schemas.microsoft.com/office/2006/relationships/activeXControlBinary" Target="activeX32.bin"/></Relationships>
</file>

<file path=ppt/activeX/_rels/activeX33.xml.rels><?xml version="1.0" encoding="UTF-8" standalone="yes"?>
<Relationships xmlns="http://schemas.openxmlformats.org/package/2006/relationships"><Relationship Id="rId1" Type="http://schemas.microsoft.com/office/2006/relationships/activeXControlBinary" Target="activeX33.bin"/></Relationships>
</file>

<file path=ppt/activeX/_rels/activeX34.xml.rels><?xml version="1.0" encoding="UTF-8" standalone="yes"?>
<Relationships xmlns="http://schemas.openxmlformats.org/package/2006/relationships"><Relationship Id="rId1" Type="http://schemas.microsoft.com/office/2006/relationships/activeXControlBinary" Target="activeX34.bin"/></Relationships>
</file>

<file path=ppt/activeX/_rels/activeX35.xml.rels><?xml version="1.0" encoding="UTF-8" standalone="yes"?>
<Relationships xmlns="http://schemas.openxmlformats.org/package/2006/relationships"><Relationship Id="rId1" Type="http://schemas.microsoft.com/office/2006/relationships/activeXControlBinary" Target="activeX35.bin"/></Relationships>
</file>

<file path=ppt/activeX/_rels/activeX36.xml.rels><?xml version="1.0" encoding="UTF-8" standalone="yes"?>
<Relationships xmlns="http://schemas.openxmlformats.org/package/2006/relationships"><Relationship Id="rId1" Type="http://schemas.microsoft.com/office/2006/relationships/activeXControlBinary" Target="activeX36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794F-E900-4FB3-BC10-DB8849016C19}" type="datetimeFigureOut">
              <a:rPr lang="ro-RO" smtClean="0"/>
              <a:t>20.11.2020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842-3B03-4754-8B57-EAF35F930C1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83586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794F-E900-4FB3-BC10-DB8849016C19}" type="datetimeFigureOut">
              <a:rPr lang="ro-RO" smtClean="0"/>
              <a:t>20.11.2020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842-3B03-4754-8B57-EAF35F930C1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9385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794F-E900-4FB3-BC10-DB8849016C19}" type="datetimeFigureOut">
              <a:rPr lang="ro-RO" smtClean="0"/>
              <a:t>20.11.2020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842-3B03-4754-8B57-EAF35F930C1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2323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794F-E900-4FB3-BC10-DB8849016C19}" type="datetimeFigureOut">
              <a:rPr lang="ro-RO" smtClean="0"/>
              <a:t>20.11.2020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842-3B03-4754-8B57-EAF35F930C1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79573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794F-E900-4FB3-BC10-DB8849016C19}" type="datetimeFigureOut">
              <a:rPr lang="ro-RO" smtClean="0"/>
              <a:t>20.11.2020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842-3B03-4754-8B57-EAF35F930C1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48305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794F-E900-4FB3-BC10-DB8849016C19}" type="datetimeFigureOut">
              <a:rPr lang="ro-RO" smtClean="0"/>
              <a:t>20.11.2020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842-3B03-4754-8B57-EAF35F930C1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22280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794F-E900-4FB3-BC10-DB8849016C19}" type="datetimeFigureOut">
              <a:rPr lang="ro-RO" smtClean="0"/>
              <a:t>20.11.2020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842-3B03-4754-8B57-EAF35F930C1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32752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794F-E900-4FB3-BC10-DB8849016C19}" type="datetimeFigureOut">
              <a:rPr lang="ro-RO" smtClean="0"/>
              <a:t>20.11.2020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842-3B03-4754-8B57-EAF35F930C1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54099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794F-E900-4FB3-BC10-DB8849016C19}" type="datetimeFigureOut">
              <a:rPr lang="ro-RO" smtClean="0"/>
              <a:t>20.11.2020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842-3B03-4754-8B57-EAF35F930C1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22759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794F-E900-4FB3-BC10-DB8849016C19}" type="datetimeFigureOut">
              <a:rPr lang="ro-RO" smtClean="0"/>
              <a:t>20.11.2020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842-3B03-4754-8B57-EAF35F930C1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32454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6794F-E900-4FB3-BC10-DB8849016C19}" type="datetimeFigureOut">
              <a:rPr lang="ro-RO" smtClean="0"/>
              <a:t>20.11.2020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0F842-3B03-4754-8B57-EAF35F930C1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3120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6794F-E900-4FB3-BC10-DB8849016C19}" type="datetimeFigureOut">
              <a:rPr lang="ro-RO" smtClean="0"/>
              <a:t>20.11.2020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0F842-3B03-4754-8B57-EAF35F930C1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2174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23.xml"/><Relationship Id="rId13" Type="http://schemas.openxmlformats.org/officeDocument/2006/relationships/image" Target="../media/image4.wmf"/><Relationship Id="rId3" Type="http://schemas.openxmlformats.org/officeDocument/2006/relationships/control" Target="../activeX/activeX18.xml"/><Relationship Id="rId7" Type="http://schemas.openxmlformats.org/officeDocument/2006/relationships/control" Target="../activeX/activeX22.xml"/><Relationship Id="rId12" Type="http://schemas.openxmlformats.org/officeDocument/2006/relationships/slideLayout" Target="../slideLayouts/slideLayout2.xml"/><Relationship Id="rId2" Type="http://schemas.openxmlformats.org/officeDocument/2006/relationships/control" Target="../activeX/activeX17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21.xml"/><Relationship Id="rId11" Type="http://schemas.openxmlformats.org/officeDocument/2006/relationships/control" Target="../activeX/activeX26.xml"/><Relationship Id="rId5" Type="http://schemas.openxmlformats.org/officeDocument/2006/relationships/control" Target="../activeX/activeX20.xml"/><Relationship Id="rId10" Type="http://schemas.openxmlformats.org/officeDocument/2006/relationships/control" Target="../activeX/activeX25.xml"/><Relationship Id="rId4" Type="http://schemas.openxmlformats.org/officeDocument/2006/relationships/control" Target="../activeX/activeX19.xml"/><Relationship Id="rId9" Type="http://schemas.openxmlformats.org/officeDocument/2006/relationships/control" Target="../activeX/activeX24.xml"/><Relationship Id="rId14" Type="http://schemas.openxmlformats.org/officeDocument/2006/relationships/image" Target="../media/image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33.xml"/><Relationship Id="rId13" Type="http://schemas.openxmlformats.org/officeDocument/2006/relationships/image" Target="../media/image4.wmf"/><Relationship Id="rId3" Type="http://schemas.openxmlformats.org/officeDocument/2006/relationships/control" Target="../activeX/activeX28.xml"/><Relationship Id="rId7" Type="http://schemas.openxmlformats.org/officeDocument/2006/relationships/control" Target="../activeX/activeX32.xml"/><Relationship Id="rId12" Type="http://schemas.openxmlformats.org/officeDocument/2006/relationships/slideLayout" Target="../slideLayouts/slideLayout2.xml"/><Relationship Id="rId2" Type="http://schemas.openxmlformats.org/officeDocument/2006/relationships/control" Target="../activeX/activeX27.xml"/><Relationship Id="rId1" Type="http://schemas.openxmlformats.org/officeDocument/2006/relationships/vmlDrawing" Target="../drawings/vmlDrawing5.vml"/><Relationship Id="rId6" Type="http://schemas.openxmlformats.org/officeDocument/2006/relationships/control" Target="../activeX/activeX31.xml"/><Relationship Id="rId11" Type="http://schemas.openxmlformats.org/officeDocument/2006/relationships/control" Target="../activeX/activeX36.xml"/><Relationship Id="rId5" Type="http://schemas.openxmlformats.org/officeDocument/2006/relationships/control" Target="../activeX/activeX30.xml"/><Relationship Id="rId15" Type="http://schemas.openxmlformats.org/officeDocument/2006/relationships/image" Target="../media/image6.wmf"/><Relationship Id="rId10" Type="http://schemas.openxmlformats.org/officeDocument/2006/relationships/control" Target="../activeX/activeX35.xml"/><Relationship Id="rId4" Type="http://schemas.openxmlformats.org/officeDocument/2006/relationships/control" Target="../activeX/activeX29.xml"/><Relationship Id="rId9" Type="http://schemas.openxmlformats.org/officeDocument/2006/relationships/control" Target="../activeX/activeX34.xml"/><Relationship Id="rId14" Type="http://schemas.openxmlformats.org/officeDocument/2006/relationships/image" Target="../media/image5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HhAw7weq2sU&amp;ab_channel=GradinitaEmanuelAlbaIuli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5.xml"/><Relationship Id="rId5" Type="http://schemas.openxmlformats.org/officeDocument/2006/relationships/control" Target="../activeX/activeX4.xml"/><Relationship Id="rId4" Type="http://schemas.openxmlformats.org/officeDocument/2006/relationships/control" Target="../activeX/activeX3.xml"/><Relationship Id="rId9" Type="http://schemas.openxmlformats.org/officeDocument/2006/relationships/image" Target="../media/image3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13.xml"/><Relationship Id="rId13" Type="http://schemas.openxmlformats.org/officeDocument/2006/relationships/image" Target="../media/image4.wmf"/><Relationship Id="rId3" Type="http://schemas.openxmlformats.org/officeDocument/2006/relationships/control" Target="../activeX/activeX8.xml"/><Relationship Id="rId7" Type="http://schemas.openxmlformats.org/officeDocument/2006/relationships/control" Target="../activeX/activeX12.xml"/><Relationship Id="rId12" Type="http://schemas.openxmlformats.org/officeDocument/2006/relationships/slideLayout" Target="../slideLayouts/slideLayout2.xml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3.vml"/><Relationship Id="rId6" Type="http://schemas.openxmlformats.org/officeDocument/2006/relationships/control" Target="../activeX/activeX11.xml"/><Relationship Id="rId11" Type="http://schemas.openxmlformats.org/officeDocument/2006/relationships/control" Target="../activeX/activeX16.xml"/><Relationship Id="rId5" Type="http://schemas.openxmlformats.org/officeDocument/2006/relationships/control" Target="../activeX/activeX10.xml"/><Relationship Id="rId10" Type="http://schemas.openxmlformats.org/officeDocument/2006/relationships/control" Target="../activeX/activeX15.xml"/><Relationship Id="rId4" Type="http://schemas.openxmlformats.org/officeDocument/2006/relationships/control" Target="../activeX/activeX9.xml"/><Relationship Id="rId9" Type="http://schemas.openxmlformats.org/officeDocument/2006/relationships/control" Target="../activeX/activeX14.xml"/><Relationship Id="rId1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B3B9DBC-97CC-4A18-B4A6-66E240292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492644-1D84-449E-94E4-5FC5C873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6" y="227"/>
            <a:ext cx="9141714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31FA06-7262-4ADE-91EF-5E1424AE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506" y="637953"/>
            <a:ext cx="6204344" cy="3189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7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Matematică</a:t>
            </a:r>
            <a:r>
              <a:rPr lang="en-US" sz="7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94EE1A74-DEBF-434E-8B5E-7AB296EC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5810" y="4208147"/>
            <a:ext cx="254344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C7C4D4B-92D9-4FA4-A294-749E8574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6554" y="4098333"/>
            <a:ext cx="151393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BADA3358-2A3F-41B0-A458-6FD1DB3A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2286" y="4098334"/>
            <a:ext cx="6699764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3A877-17D7-47A2-ACA7-3B89A7FB2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506" y="4377268"/>
            <a:ext cx="5978177" cy="12805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ro-RO" sz="2800" dirty="0">
                <a:solidFill>
                  <a:srgbClr val="FEFFFF"/>
                </a:solidFill>
              </a:rPr>
              <a:t>c</a:t>
            </a:r>
            <a:r>
              <a:rPr lang="en-US" sz="2800" kern="1200" dirty="0" err="1">
                <a:solidFill>
                  <a:srgbClr val="FEFFFF"/>
                </a:solidFill>
                <a:latin typeface="+mn-lt"/>
                <a:ea typeface="+mn-ea"/>
                <a:cs typeface="+mn-cs"/>
              </a:rPr>
              <a:t>lasa</a:t>
            </a:r>
            <a:r>
              <a:rPr lang="en-US" sz="2800" kern="1200" dirty="0">
                <a:solidFill>
                  <a:srgbClr val="FEFFFF"/>
                </a:solidFill>
                <a:latin typeface="+mn-lt"/>
                <a:ea typeface="+mn-ea"/>
                <a:cs typeface="+mn-cs"/>
              </a:rPr>
              <a:t> : a V-a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E4737216-37B2-43AD-AB08-05BFCCEF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00154" y="4377267"/>
            <a:ext cx="2341560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84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9B39-1C4D-481A-B991-07FCE598A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>
                <a:solidFill>
                  <a:srgbClr val="0070C0"/>
                </a:solidFill>
              </a:rPr>
              <a:t>Exersăm!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3DAE9-E30A-4678-8FA8-F115607C1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o-RO" dirty="0"/>
              <a:t>9 – 3 = </a:t>
            </a:r>
          </a:p>
          <a:p>
            <a:pPr marL="0" indent="0">
              <a:buNone/>
            </a:pPr>
            <a:r>
              <a:rPr lang="ro-RO" dirty="0"/>
              <a:t>Calcul scris</a:t>
            </a:r>
            <a:r>
              <a:rPr lang="en-US" dirty="0"/>
              <a:t>:</a:t>
            </a:r>
            <a:r>
              <a:rPr lang="ro-RO" dirty="0"/>
              <a:t>    Proba scăderii       Proba scăderii</a:t>
            </a:r>
          </a:p>
          <a:p>
            <a:pPr marL="0" indent="0">
              <a:buNone/>
            </a:pPr>
            <a:r>
              <a:rPr lang="ro-RO" dirty="0"/>
              <a:t>                         prin adunare</a:t>
            </a:r>
            <a:r>
              <a:rPr lang="en-US" dirty="0"/>
              <a:t> :</a:t>
            </a:r>
            <a:r>
              <a:rPr lang="ro-RO" dirty="0"/>
              <a:t>       prin scădere</a:t>
            </a:r>
            <a:r>
              <a:rPr lang="en-US" dirty="0"/>
              <a:t> :</a:t>
            </a:r>
            <a:endParaRPr lang="ro-RO" dirty="0"/>
          </a:p>
          <a:p>
            <a:pPr marL="0" indent="0">
              <a:buNone/>
            </a:pPr>
            <a:r>
              <a:rPr lang="ro-RO" dirty="0"/>
              <a:t>     9 –</a:t>
            </a:r>
          </a:p>
          <a:p>
            <a:pPr marL="0" indent="0">
              <a:buNone/>
            </a:pPr>
            <a:r>
              <a:rPr lang="ro-RO" u="sng" dirty="0"/>
              <a:t>     3_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3BE472-0E11-477C-99C6-B39EE45D0C36}"/>
              </a:ext>
            </a:extLst>
          </p:cNvPr>
          <p:cNvCxnSpPr/>
          <p:nvPr/>
        </p:nvCxnSpPr>
        <p:spPr>
          <a:xfrm>
            <a:off x="3275856" y="4468348"/>
            <a:ext cx="201622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DD847A0-31E5-4859-BAEB-A10C0AF6174A}"/>
              </a:ext>
            </a:extLst>
          </p:cNvPr>
          <p:cNvCxnSpPr/>
          <p:nvPr/>
        </p:nvCxnSpPr>
        <p:spPr>
          <a:xfrm>
            <a:off x="5909320" y="4464730"/>
            <a:ext cx="201622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4266" name="TextBox1" r:id="rId2" imgW="933480" imgH="352440"/>
        </mc:Choice>
        <mc:Fallback>
          <p:control name="TextBox1" r:id="rId2" imgW="933480" imgH="35244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2A6CFF61-E3C1-4E3D-982B-7112047D326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9872" y="3405982"/>
                  <a:ext cx="936104" cy="35182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67" name="TextBox2" r:id="rId3" imgW="933480" imgH="352440"/>
        </mc:Choice>
        <mc:Fallback>
          <p:control name="TextBox2" r:id="rId3" imgW="933480" imgH="352440">
            <p:pic>
              <p:nvPicPr>
                <p:cNvPr id="5" name="TextBox2">
                  <a:extLst>
                    <a:ext uri="{FF2B5EF4-FFF2-40B4-BE49-F238E27FC236}">
                      <a16:creationId xmlns:a16="http://schemas.microsoft.com/office/drawing/2014/main" id="{BB373877-33E5-4B7F-B3DA-A694ACA7763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9872" y="4013282"/>
                  <a:ext cx="936104" cy="3518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68" name="TextBox3" r:id="rId4" imgW="380880" imgH="361800"/>
        </mc:Choice>
        <mc:Fallback>
          <p:control name="TextBox3" r:id="rId4" imgW="380880" imgH="361800">
            <p:pic>
              <p:nvPicPr>
                <p:cNvPr id="6" name="TextBox3">
                  <a:extLst>
                    <a:ext uri="{FF2B5EF4-FFF2-40B4-BE49-F238E27FC236}">
                      <a16:creationId xmlns:a16="http://schemas.microsoft.com/office/drawing/2014/main" id="{BA4E4883-8B1E-42AF-9D8D-A552521167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53250" y="3396037"/>
                  <a:ext cx="378790" cy="36176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69" name="TextBox4" r:id="rId5" imgW="933480" imgH="352440"/>
        </mc:Choice>
        <mc:Fallback>
          <p:control name="TextBox4" r:id="rId5" imgW="933480" imgH="352440">
            <p:pic>
              <p:nvPicPr>
                <p:cNvPr id="8" name="TextBox4">
                  <a:extLst>
                    <a:ext uri="{FF2B5EF4-FFF2-40B4-BE49-F238E27FC236}">
                      <a16:creationId xmlns:a16="http://schemas.microsoft.com/office/drawing/2014/main" id="{492DD87B-3164-4BB0-94A3-2ADA264B9C0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9872" y="4553834"/>
                  <a:ext cx="936104" cy="3518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70" name="TextBox5" r:id="rId6" imgW="933480" imgH="352440"/>
        </mc:Choice>
        <mc:Fallback>
          <p:control name="TextBox5" r:id="rId6" imgW="933480" imgH="352440">
            <p:pic>
              <p:nvPicPr>
                <p:cNvPr id="9" name="TextBox5">
                  <a:extLst>
                    <a:ext uri="{FF2B5EF4-FFF2-40B4-BE49-F238E27FC236}">
                      <a16:creationId xmlns:a16="http://schemas.microsoft.com/office/drawing/2014/main" id="{4DF3583F-7155-41E2-B026-A27827DB072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53336" y="3402364"/>
                  <a:ext cx="936104" cy="35182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71" name="TextBox6" r:id="rId7" imgW="933480" imgH="352440"/>
        </mc:Choice>
        <mc:Fallback>
          <p:control name="TextBox6" r:id="rId7" imgW="933480" imgH="352440">
            <p:pic>
              <p:nvPicPr>
                <p:cNvPr id="10" name="TextBox6">
                  <a:extLst>
                    <a:ext uri="{FF2B5EF4-FFF2-40B4-BE49-F238E27FC236}">
                      <a16:creationId xmlns:a16="http://schemas.microsoft.com/office/drawing/2014/main" id="{4C8F32BB-8026-4A68-9380-8843A0AFFEB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53336" y="4009664"/>
                  <a:ext cx="936104" cy="3518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72" name="TextBox7" r:id="rId8" imgW="380880" imgH="361800"/>
        </mc:Choice>
        <mc:Fallback>
          <p:control name="TextBox7" r:id="rId8" imgW="380880" imgH="361800">
            <p:pic>
              <p:nvPicPr>
                <p:cNvPr id="11" name="TextBox7">
                  <a:extLst>
                    <a:ext uri="{FF2B5EF4-FFF2-40B4-BE49-F238E27FC236}">
                      <a16:creationId xmlns:a16="http://schemas.microsoft.com/office/drawing/2014/main" id="{62AD6CC0-0207-4D73-BA34-A9BDAA61EE2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86714" y="3392419"/>
                  <a:ext cx="378790" cy="36176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73" name="TextBox8" r:id="rId9" imgW="933480" imgH="352440"/>
        </mc:Choice>
        <mc:Fallback>
          <p:control name="TextBox8" r:id="rId9" imgW="933480" imgH="352440">
            <p:pic>
              <p:nvPicPr>
                <p:cNvPr id="13" name="TextBox8">
                  <a:extLst>
                    <a:ext uri="{FF2B5EF4-FFF2-40B4-BE49-F238E27FC236}">
                      <a16:creationId xmlns:a16="http://schemas.microsoft.com/office/drawing/2014/main" id="{1FE8E4BD-D951-4B2E-9E59-B2B76DB6ACD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53336" y="4550216"/>
                  <a:ext cx="936104" cy="3518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74" name="TextBox9" r:id="rId10" imgW="933480" imgH="352440"/>
        </mc:Choice>
        <mc:Fallback>
          <p:control name="TextBox9" r:id="rId10" imgW="933480" imgH="352440">
            <p:pic>
              <p:nvPicPr>
                <p:cNvPr id="19" name="TextBox9">
                  <a:extLst>
                    <a:ext uri="{FF2B5EF4-FFF2-40B4-BE49-F238E27FC236}">
                      <a16:creationId xmlns:a16="http://schemas.microsoft.com/office/drawing/2014/main" id="{376BA2E8-5F8C-42AD-A417-47A7F485AEA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4380" y="4550215"/>
                  <a:ext cx="936104" cy="35182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75" name="TextBox10" r:id="rId11" imgW="933480" imgH="352440"/>
        </mc:Choice>
        <mc:Fallback>
          <p:control name="TextBox10" r:id="rId11" imgW="933480" imgH="352440">
            <p:pic>
              <p:nvPicPr>
                <p:cNvPr id="21" name="TextBox10">
                  <a:extLst>
                    <a:ext uri="{FF2B5EF4-FFF2-40B4-BE49-F238E27FC236}">
                      <a16:creationId xmlns:a16="http://schemas.microsoft.com/office/drawing/2014/main" id="{06ECC140-8C3E-400E-8602-A009F9F21D5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30096" y="1677877"/>
                  <a:ext cx="936104" cy="35182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24710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2BC2B-ABA9-4A0B-B3EA-41BD3A2AB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>
                <a:solidFill>
                  <a:srgbClr val="0070C0"/>
                </a:solidFill>
              </a:rPr>
              <a:t>Putem mai mult!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F86D7-D963-467B-9D97-80404C71D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o-RO" dirty="0"/>
              <a:t>38 – 3 = </a:t>
            </a:r>
          </a:p>
          <a:p>
            <a:pPr marL="0" indent="0">
              <a:buNone/>
            </a:pPr>
            <a:r>
              <a:rPr lang="ro-RO" dirty="0"/>
              <a:t>Calcul scris</a:t>
            </a:r>
            <a:r>
              <a:rPr lang="en-US" dirty="0"/>
              <a:t>:</a:t>
            </a:r>
            <a:r>
              <a:rPr lang="ro-RO" dirty="0"/>
              <a:t>    Proba scăderii       Proba scăderii</a:t>
            </a:r>
          </a:p>
          <a:p>
            <a:pPr marL="0" indent="0">
              <a:buNone/>
            </a:pPr>
            <a:r>
              <a:rPr lang="ro-RO" dirty="0"/>
              <a:t>                         prin adunare</a:t>
            </a:r>
            <a:r>
              <a:rPr lang="en-US" dirty="0"/>
              <a:t> :</a:t>
            </a:r>
            <a:r>
              <a:rPr lang="ro-RO" dirty="0"/>
              <a:t>       prin scădere</a:t>
            </a:r>
            <a:r>
              <a:rPr lang="en-US" dirty="0"/>
              <a:t> :</a:t>
            </a:r>
            <a:endParaRPr lang="ro-RO" dirty="0"/>
          </a:p>
          <a:p>
            <a:pPr marL="0" indent="0">
              <a:buNone/>
            </a:pPr>
            <a:r>
              <a:rPr lang="ro-RO" dirty="0"/>
              <a:t>   38 –</a:t>
            </a:r>
          </a:p>
          <a:p>
            <a:pPr marL="0" indent="0">
              <a:buNone/>
            </a:pPr>
            <a:r>
              <a:rPr lang="ro-RO" u="sng" dirty="0"/>
              <a:t>     3_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039682-B52D-4EE0-A7DA-F4A6FF99C862}"/>
              </a:ext>
            </a:extLst>
          </p:cNvPr>
          <p:cNvCxnSpPr/>
          <p:nvPr/>
        </p:nvCxnSpPr>
        <p:spPr>
          <a:xfrm>
            <a:off x="3275856" y="4468348"/>
            <a:ext cx="201622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0C4CB4-60B6-495B-B101-0846668ECF6F}"/>
              </a:ext>
            </a:extLst>
          </p:cNvPr>
          <p:cNvCxnSpPr/>
          <p:nvPr/>
        </p:nvCxnSpPr>
        <p:spPr>
          <a:xfrm>
            <a:off x="5909320" y="4468348"/>
            <a:ext cx="201622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5290" name="TextBox1" r:id="rId2" imgW="933480" imgH="352440"/>
        </mc:Choice>
        <mc:Fallback>
          <p:control name="TextBox1" r:id="rId2" imgW="933480" imgH="35244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542F032B-AD02-4611-ACDC-83CF25776D0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9872" y="3405982"/>
                  <a:ext cx="936104" cy="35182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91" name="TextBox2" r:id="rId3" imgW="933480" imgH="352440"/>
        </mc:Choice>
        <mc:Fallback>
          <p:control name="TextBox2" r:id="rId3" imgW="933480" imgH="352440">
            <p:pic>
              <p:nvPicPr>
                <p:cNvPr id="5" name="TextBox2">
                  <a:extLst>
                    <a:ext uri="{FF2B5EF4-FFF2-40B4-BE49-F238E27FC236}">
                      <a16:creationId xmlns:a16="http://schemas.microsoft.com/office/drawing/2014/main" id="{29DAA2A2-E8DB-4C4E-9C32-DA5FCC50C26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9872" y="4013282"/>
                  <a:ext cx="936104" cy="3518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92" name="TextBox3" r:id="rId4" imgW="380880" imgH="361800"/>
        </mc:Choice>
        <mc:Fallback>
          <p:control name="TextBox3" r:id="rId4" imgW="380880" imgH="361800">
            <p:pic>
              <p:nvPicPr>
                <p:cNvPr id="6" name="TextBox3">
                  <a:extLst>
                    <a:ext uri="{FF2B5EF4-FFF2-40B4-BE49-F238E27FC236}">
                      <a16:creationId xmlns:a16="http://schemas.microsoft.com/office/drawing/2014/main" id="{EFD4BE7C-07BE-45EC-A8F8-0FC68859A4E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53250" y="3396037"/>
                  <a:ext cx="378790" cy="36176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93" name="TextBox4" r:id="rId5" imgW="933480" imgH="352440"/>
        </mc:Choice>
        <mc:Fallback>
          <p:control name="TextBox4" r:id="rId5" imgW="933480" imgH="352440">
            <p:pic>
              <p:nvPicPr>
                <p:cNvPr id="8" name="TextBox4">
                  <a:extLst>
                    <a:ext uri="{FF2B5EF4-FFF2-40B4-BE49-F238E27FC236}">
                      <a16:creationId xmlns:a16="http://schemas.microsoft.com/office/drawing/2014/main" id="{7A87479B-7C32-4A77-87A1-3C01FB56C2F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9872" y="4553834"/>
                  <a:ext cx="936104" cy="3518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94" name="TextBox5" r:id="rId6" imgW="933480" imgH="352440"/>
        </mc:Choice>
        <mc:Fallback>
          <p:control name="TextBox5" r:id="rId6" imgW="933480" imgH="352440">
            <p:pic>
              <p:nvPicPr>
                <p:cNvPr id="9" name="TextBox5">
                  <a:extLst>
                    <a:ext uri="{FF2B5EF4-FFF2-40B4-BE49-F238E27FC236}">
                      <a16:creationId xmlns:a16="http://schemas.microsoft.com/office/drawing/2014/main" id="{D5ECAD12-48F3-448E-9EEC-C28BE6BAFFA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53336" y="3405982"/>
                  <a:ext cx="936104" cy="35182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95" name="TextBox6" r:id="rId7" imgW="933480" imgH="352440"/>
        </mc:Choice>
        <mc:Fallback>
          <p:control name="TextBox6" r:id="rId7" imgW="933480" imgH="352440">
            <p:pic>
              <p:nvPicPr>
                <p:cNvPr id="10" name="TextBox6">
                  <a:extLst>
                    <a:ext uri="{FF2B5EF4-FFF2-40B4-BE49-F238E27FC236}">
                      <a16:creationId xmlns:a16="http://schemas.microsoft.com/office/drawing/2014/main" id="{43533370-206D-41CB-9537-7DC6550C272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53336" y="4013282"/>
                  <a:ext cx="936104" cy="3518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96" name="TextBox7" r:id="rId8" imgW="380880" imgH="361800"/>
        </mc:Choice>
        <mc:Fallback>
          <p:control name="TextBox7" r:id="rId8" imgW="380880" imgH="361800">
            <p:pic>
              <p:nvPicPr>
                <p:cNvPr id="11" name="TextBox7">
                  <a:extLst>
                    <a:ext uri="{FF2B5EF4-FFF2-40B4-BE49-F238E27FC236}">
                      <a16:creationId xmlns:a16="http://schemas.microsoft.com/office/drawing/2014/main" id="{8D774D0B-1F88-4ED7-B804-D34E423AE03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86714" y="3396037"/>
                  <a:ext cx="378790" cy="36176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97" name="TextBox8" r:id="rId9" imgW="933480" imgH="352440"/>
        </mc:Choice>
        <mc:Fallback>
          <p:control name="TextBox8" r:id="rId9" imgW="933480" imgH="352440">
            <p:pic>
              <p:nvPicPr>
                <p:cNvPr id="13" name="TextBox8">
                  <a:extLst>
                    <a:ext uri="{FF2B5EF4-FFF2-40B4-BE49-F238E27FC236}">
                      <a16:creationId xmlns:a16="http://schemas.microsoft.com/office/drawing/2014/main" id="{BCFD88F6-1EAF-44F2-BF54-3BD264A0FFE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53336" y="4553834"/>
                  <a:ext cx="936104" cy="3518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98" name="TextBox9" r:id="rId10" imgW="933480" imgH="352440"/>
        </mc:Choice>
        <mc:Fallback>
          <p:control name="TextBox9" r:id="rId10" imgW="933480" imgH="352440">
            <p:pic>
              <p:nvPicPr>
                <p:cNvPr id="15" name="TextBox9">
                  <a:extLst>
                    <a:ext uri="{FF2B5EF4-FFF2-40B4-BE49-F238E27FC236}">
                      <a16:creationId xmlns:a16="http://schemas.microsoft.com/office/drawing/2014/main" id="{939A403D-0D4E-4761-862D-AB710131E1C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64150" y="4553834"/>
                  <a:ext cx="936104" cy="35182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299" name="TextBox10" r:id="rId11" imgW="933480" imgH="352440"/>
        </mc:Choice>
        <mc:Fallback>
          <p:control name="TextBox10" r:id="rId11" imgW="933480" imgH="352440">
            <p:pic>
              <p:nvPicPr>
                <p:cNvPr id="17" name="TextBox10">
                  <a:extLst>
                    <a:ext uri="{FF2B5EF4-FFF2-40B4-BE49-F238E27FC236}">
                      <a16:creationId xmlns:a16="http://schemas.microsoft.com/office/drawing/2014/main" id="{2A1DABE7-7CB3-48C3-934F-3E2BC683BAB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25438" y="1694324"/>
                  <a:ext cx="936104" cy="35182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976332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1022350"/>
            <a:ext cx="532209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7282" y="837744"/>
            <a:ext cx="302419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495" y="640894"/>
            <a:ext cx="126206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417402" y="635716"/>
            <a:ext cx="246459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83041" y="635715"/>
            <a:ext cx="8180897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E0209F-2B43-413A-9FB6-2F5516290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879" y="800392"/>
            <a:ext cx="7698523" cy="1212102"/>
          </a:xfrm>
        </p:spPr>
        <p:txBody>
          <a:bodyPr>
            <a:normAutofit/>
          </a:bodyPr>
          <a:lstStyle/>
          <a:p>
            <a:r>
              <a:rPr lang="ro-RO" sz="3500">
                <a:solidFill>
                  <a:srgbClr val="FFFFFF"/>
                </a:solidFill>
              </a:rPr>
              <a:t>Bibliografie</a:t>
            </a:r>
            <a:r>
              <a:rPr lang="en-US" sz="3500">
                <a:solidFill>
                  <a:srgbClr val="FFFFFF"/>
                </a:solidFill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C8E1D-480E-42A6-A007-6C2B3CDF7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718" y="2490436"/>
            <a:ext cx="7281746" cy="3567173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https://www.twinkl.ro/resource/nz-n-200-subtraction-powerpoint</a:t>
            </a:r>
          </a:p>
          <a:p>
            <a:r>
              <a:rPr lang="en-US" sz="2000" dirty="0">
                <a:hlinkClick r:id="rId2"/>
              </a:rPr>
              <a:t>https://www.youtube.com/watch?v=HhAw7weq2sU&amp;ab_channel=GradinitaEmanuelAlbaIulia</a:t>
            </a:r>
            <a:endParaRPr lang="ro-RO" sz="2000" dirty="0"/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910178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0B3B9DBC-97CC-4A18-B4A6-66E240292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4492644-1D84-449E-94E4-5FC5C873D3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86" y="227"/>
            <a:ext cx="9141714" cy="455189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506" y="637953"/>
            <a:ext cx="6204344" cy="3189507"/>
          </a:xfrm>
        </p:spPr>
        <p:txBody>
          <a:bodyPr>
            <a:normAutofit/>
          </a:bodyPr>
          <a:lstStyle/>
          <a:p>
            <a:pPr algn="l"/>
            <a:r>
              <a:rPr lang="ro-RO" sz="7000">
                <a:solidFill>
                  <a:srgbClr val="FFFFFF"/>
                </a:solidFill>
              </a:rPr>
              <a:t>Proba </a:t>
            </a:r>
            <a:r>
              <a:rPr lang="en-US" sz="7000">
                <a:solidFill>
                  <a:srgbClr val="FFFFFF"/>
                </a:solidFill>
              </a:rPr>
              <a:t>sc</a:t>
            </a:r>
            <a:r>
              <a:rPr lang="ro-RO" sz="7000">
                <a:solidFill>
                  <a:srgbClr val="FFFFFF"/>
                </a:solidFill>
              </a:rPr>
              <a:t>ă</a:t>
            </a:r>
            <a:r>
              <a:rPr lang="en-US" sz="7000">
                <a:solidFill>
                  <a:srgbClr val="FFFFFF"/>
                </a:solidFill>
              </a:rPr>
              <a:t>derii</a:t>
            </a:r>
            <a:endParaRPr lang="ro-RO" sz="7000">
              <a:solidFill>
                <a:srgbClr val="FFFFFF"/>
              </a:solidFill>
            </a:endParaRPr>
          </a:p>
        </p:txBody>
      </p:sp>
      <p:sp>
        <p:nvSpPr>
          <p:cNvPr id="57" name="Freeform 6">
            <a:extLst>
              <a:ext uri="{FF2B5EF4-FFF2-40B4-BE49-F238E27FC236}">
                <a16:creationId xmlns:a16="http://schemas.microsoft.com/office/drawing/2014/main" id="{94EE1A74-DEBF-434E-8B5E-7AB296ECB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5810" y="4208147"/>
            <a:ext cx="254344" cy="1938528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" name="Freeform 7">
            <a:extLst>
              <a:ext uri="{FF2B5EF4-FFF2-40B4-BE49-F238E27FC236}">
                <a16:creationId xmlns:a16="http://schemas.microsoft.com/office/drawing/2014/main" id="{8C7C4D4B-92D9-4FA4-A294-749E8574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6554" y="4098333"/>
            <a:ext cx="151393" cy="1874520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Rectangle 8">
            <a:extLst>
              <a:ext uri="{FF2B5EF4-FFF2-40B4-BE49-F238E27FC236}">
                <a16:creationId xmlns:a16="http://schemas.microsoft.com/office/drawing/2014/main" id="{BADA3358-2A3F-41B0-A458-6FD1DB3AF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2286" y="4098334"/>
            <a:ext cx="6699764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506" y="4377268"/>
            <a:ext cx="5978177" cy="1280582"/>
          </a:xfrm>
        </p:spPr>
        <p:txBody>
          <a:bodyPr anchor="t">
            <a:normAutofit/>
          </a:bodyPr>
          <a:lstStyle/>
          <a:p>
            <a:pPr algn="l"/>
            <a:r>
              <a:rPr lang="ro-RO" sz="2800">
                <a:solidFill>
                  <a:srgbClr val="FEFFFF"/>
                </a:solidFill>
              </a:rPr>
              <a:t>prin adunare</a:t>
            </a:r>
          </a:p>
          <a:p>
            <a:pPr algn="l"/>
            <a:r>
              <a:rPr lang="ro-RO" sz="2800">
                <a:solidFill>
                  <a:srgbClr val="FEFFFF"/>
                </a:solidFill>
              </a:rPr>
              <a:t>prin scădere</a:t>
            </a:r>
          </a:p>
        </p:txBody>
      </p:sp>
      <p:sp>
        <p:nvSpPr>
          <p:cNvPr id="63" name="Rectangle 8">
            <a:extLst>
              <a:ext uri="{FF2B5EF4-FFF2-40B4-BE49-F238E27FC236}">
                <a16:creationId xmlns:a16="http://schemas.microsoft.com/office/drawing/2014/main" id="{E4737216-37B2-43AD-AB08-05BFCCEFC9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00154" y="4377267"/>
            <a:ext cx="2341560" cy="1773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47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851C2-F56B-48FC-940C-B65B72CB8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>
                <a:solidFill>
                  <a:schemeClr val="accent1"/>
                </a:solidFill>
              </a:rPr>
              <a:t>Apasă pe imagine și ne amintim!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4" name="Content Placeholder 3">
            <a:hlinkClick r:id="" action="ppaction://ole?verb=0"/>
            <a:extLst>
              <a:ext uri="{FF2B5EF4-FFF2-40B4-BE49-F238E27FC236}">
                <a16:creationId xmlns:a16="http://schemas.microsoft.com/office/drawing/2014/main" id="{E1334D3E-6A71-423E-856C-49D4E6C63E53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2948582"/>
              </p:ext>
            </p:extLst>
          </p:nvPr>
        </p:nvGraphicFramePr>
        <p:xfrm>
          <a:off x="1554163" y="1600200"/>
          <a:ext cx="6034087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Presentation" r:id="rId3" imgW="4572042" imgH="3429229" progId="PowerPoint.Show.8">
                  <p:embed/>
                </p:oleObj>
              </mc:Choice>
              <mc:Fallback>
                <p:oleObj name="Presentation" r:id="rId3" imgW="4572042" imgH="3429229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4163" y="1600200"/>
                        <a:ext cx="6034087" cy="452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6185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85827-1C90-4B40-8749-3A995B360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>
                <a:solidFill>
                  <a:srgbClr val="0070C0"/>
                </a:solidFill>
              </a:rPr>
              <a:t>Știm !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0C436-096A-4755-B8A1-641A1DE06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o-RO" sz="4800" dirty="0"/>
              <a:t>5 – 1 = 4</a:t>
            </a:r>
          </a:p>
          <a:p>
            <a:pPr marL="0" indent="0">
              <a:buNone/>
            </a:pPr>
            <a:endParaRPr lang="ro-RO" dirty="0"/>
          </a:p>
          <a:p>
            <a:pPr marL="0" indent="0" algn="ctr">
              <a:buNone/>
            </a:pPr>
            <a:endParaRPr lang="ro-RO" dirty="0"/>
          </a:p>
          <a:p>
            <a:pPr marL="0" indent="0" algn="ctr">
              <a:buNone/>
            </a:pPr>
            <a:r>
              <a:rPr lang="ro-RO" sz="3600" dirty="0">
                <a:solidFill>
                  <a:srgbClr val="00B050"/>
                </a:solidFill>
              </a:rPr>
              <a:t>descăzut  </a:t>
            </a:r>
            <a:r>
              <a:rPr lang="ro-RO" sz="3600" dirty="0"/>
              <a:t>       </a:t>
            </a:r>
            <a:r>
              <a:rPr lang="ro-RO" sz="3600" dirty="0">
                <a:solidFill>
                  <a:srgbClr val="7030A0"/>
                </a:solidFill>
              </a:rPr>
              <a:t>scăzător </a:t>
            </a:r>
            <a:r>
              <a:rPr lang="ro-RO" sz="3600" dirty="0"/>
              <a:t>      </a:t>
            </a:r>
            <a:r>
              <a:rPr lang="ro-RO" sz="3600" dirty="0">
                <a:solidFill>
                  <a:srgbClr val="FF0000"/>
                </a:solidFill>
              </a:rPr>
              <a:t>diferență </a:t>
            </a:r>
          </a:p>
          <a:p>
            <a:pPr marL="0" indent="0" algn="ctr">
              <a:buNone/>
            </a:pPr>
            <a:r>
              <a:rPr lang="ro-RO" sz="3600" dirty="0"/>
              <a:t>                                             (</a:t>
            </a:r>
            <a:r>
              <a:rPr lang="ro-RO" sz="3600" dirty="0">
                <a:solidFill>
                  <a:srgbClr val="FF0000"/>
                </a:solidFill>
              </a:rPr>
              <a:t>rest</a:t>
            </a:r>
            <a:r>
              <a:rPr lang="ro-RO" sz="3600" dirty="0"/>
              <a:t>)</a:t>
            </a:r>
            <a:endParaRPr lang="en-US" sz="36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C05A6F-4A31-481B-B412-7FE2C98CCEB2}"/>
              </a:ext>
            </a:extLst>
          </p:cNvPr>
          <p:cNvCxnSpPr/>
          <p:nvPr/>
        </p:nvCxnSpPr>
        <p:spPr>
          <a:xfrm flipH="1">
            <a:off x="2297840" y="2272183"/>
            <a:ext cx="1296144" cy="13681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F9E5DEB-9057-44B0-8637-72E46945926F}"/>
              </a:ext>
            </a:extLst>
          </p:cNvPr>
          <p:cNvCxnSpPr/>
          <p:nvPr/>
        </p:nvCxnSpPr>
        <p:spPr>
          <a:xfrm>
            <a:off x="4572000" y="2348880"/>
            <a:ext cx="0" cy="13681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B76CF37-2C78-4EA6-AB46-CE49AAF22103}"/>
              </a:ext>
            </a:extLst>
          </p:cNvPr>
          <p:cNvCxnSpPr/>
          <p:nvPr/>
        </p:nvCxnSpPr>
        <p:spPr>
          <a:xfrm>
            <a:off x="5652120" y="2322491"/>
            <a:ext cx="936104" cy="13681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604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55D25-AC27-44E1-812B-9ED2BD946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>
                <a:solidFill>
                  <a:schemeClr val="accent1"/>
                </a:solidFill>
              </a:rPr>
              <a:t>Apasă pe imagine și ascultăm!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Cate mere - Activitate matematica  Gradinita Emanuel">
            <a:hlinkClick r:id="" action="ppaction://media"/>
            <a:extLst>
              <a:ext uri="{FF2B5EF4-FFF2-40B4-BE49-F238E27FC236}">
                <a16:creationId xmlns:a16="http://schemas.microsoft.com/office/drawing/2014/main" id="{9C9723A3-95E7-4BBA-9EEF-6EC204875F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91175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>
                <a:solidFill>
                  <a:srgbClr val="0070C0"/>
                </a:solidFill>
              </a:rPr>
              <a:t>Rezolvăm problema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o-RO" i="1" dirty="0"/>
              <a:t>Completați în căsuțele libere </a:t>
            </a:r>
            <a:r>
              <a:rPr lang="en-US" i="1" dirty="0"/>
              <a:t>:</a:t>
            </a:r>
            <a:r>
              <a:rPr lang="ro-RO" dirty="0"/>
              <a:t> </a:t>
            </a:r>
          </a:p>
          <a:p>
            <a:pPr marL="0" indent="0">
              <a:buNone/>
            </a:pPr>
            <a:r>
              <a:rPr lang="ro-RO" dirty="0"/>
              <a:t>                </a:t>
            </a:r>
          </a:p>
          <a:p>
            <a:pPr marL="0" indent="0">
              <a:buNone/>
            </a:pPr>
            <a:r>
              <a:rPr lang="ro-RO" dirty="0"/>
              <a:t>Au fost în total               mere.</a:t>
            </a:r>
          </a:p>
          <a:p>
            <a:pPr marL="0" indent="0">
              <a:buNone/>
            </a:pPr>
            <a:r>
              <a:rPr lang="ro-RO" dirty="0"/>
              <a:t>A căzut din pom               măr.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r>
              <a:rPr lang="ro-RO" dirty="0"/>
              <a:t>Câte mere au rămas în pom ?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o-RO" dirty="0"/>
          </a:p>
          <a:p>
            <a:pPr marL="0" indent="0" algn="r">
              <a:buNone/>
            </a:pPr>
            <a:r>
              <a:rPr lang="ro-RO" dirty="0"/>
              <a:t>Răspuns</a:t>
            </a:r>
            <a:r>
              <a:rPr lang="en-US" dirty="0"/>
              <a:t>:             mere</a:t>
            </a:r>
            <a:endParaRPr lang="ro-RO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02A683-59F7-4F9A-884A-803F64EB1E92}"/>
              </a:ext>
            </a:extLst>
          </p:cNvPr>
          <p:cNvSpPr txBox="1"/>
          <p:nvPr/>
        </p:nvSpPr>
        <p:spPr>
          <a:xfrm>
            <a:off x="4114800" y="297401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F3C8C7-A79E-4794-8845-B81E5DF16B38}"/>
              </a:ext>
            </a:extLst>
          </p:cNvPr>
          <p:cNvSpPr txBox="1"/>
          <p:nvPr/>
        </p:nvSpPr>
        <p:spPr>
          <a:xfrm>
            <a:off x="5963180" y="2208001"/>
            <a:ext cx="864096" cy="360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Equals 18">
            <a:extLst>
              <a:ext uri="{FF2B5EF4-FFF2-40B4-BE49-F238E27FC236}">
                <a16:creationId xmlns:a16="http://schemas.microsoft.com/office/drawing/2014/main" id="{23D7E3AA-2563-4172-BC81-8B683F5AD52C}"/>
              </a:ext>
            </a:extLst>
          </p:cNvPr>
          <p:cNvSpPr/>
          <p:nvPr/>
        </p:nvSpPr>
        <p:spPr>
          <a:xfrm>
            <a:off x="3581233" y="4490201"/>
            <a:ext cx="635040" cy="568623"/>
          </a:xfrm>
          <a:prstGeom prst="mathEqual">
            <a:avLst>
              <a:gd name="adj1" fmla="val 12591"/>
              <a:gd name="adj2" fmla="val 117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F3AB4F71-01A9-40BF-817E-C3832DBDE469}"/>
              </a:ext>
            </a:extLst>
          </p:cNvPr>
          <p:cNvSpPr/>
          <p:nvPr/>
        </p:nvSpPr>
        <p:spPr>
          <a:xfrm>
            <a:off x="1790468" y="4414732"/>
            <a:ext cx="635041" cy="719560"/>
          </a:xfrm>
          <a:prstGeom prst="mathMinus">
            <a:avLst>
              <a:gd name="adj1" fmla="val 111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192" name="TextBox3" r:id="rId2" imgW="1057320" imgH="466560"/>
        </mc:Choice>
        <mc:Fallback>
          <p:control name="TextBox3" r:id="rId2" imgW="1057320" imgH="466560">
            <p:pic>
              <p:nvPicPr>
                <p:cNvPr id="5" name="TextBox3">
                  <a:extLst>
                    <a:ext uri="{FF2B5EF4-FFF2-40B4-BE49-F238E27FC236}">
                      <a16:creationId xmlns:a16="http://schemas.microsoft.com/office/drawing/2014/main" id="{93BAD5C0-DD70-4ABA-BE39-554AECB405F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4550" y="4544803"/>
                  <a:ext cx="1057821" cy="4702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93" name="TextBox4" r:id="rId3" imgW="1057320" imgH="466560"/>
        </mc:Choice>
        <mc:Fallback>
          <p:control name="TextBox4" r:id="rId3" imgW="1057320" imgH="466560">
            <p:pic>
              <p:nvPicPr>
                <p:cNvPr id="20" name="TextBox4">
                  <a:extLst>
                    <a:ext uri="{FF2B5EF4-FFF2-40B4-BE49-F238E27FC236}">
                      <a16:creationId xmlns:a16="http://schemas.microsoft.com/office/drawing/2014/main" id="{0CC35BCC-613C-4DBD-9868-0FD322D65AA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473606" y="4544803"/>
                  <a:ext cx="1057821" cy="4702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94" name="TextBox5" r:id="rId4" imgW="1057320" imgH="466560"/>
        </mc:Choice>
        <mc:Fallback>
          <p:control name="TextBox5" r:id="rId4" imgW="1057320" imgH="466560">
            <p:pic>
              <p:nvPicPr>
                <p:cNvPr id="22" name="TextBox5">
                  <a:extLst>
                    <a:ext uri="{FF2B5EF4-FFF2-40B4-BE49-F238E27FC236}">
                      <a16:creationId xmlns:a16="http://schemas.microsoft.com/office/drawing/2014/main" id="{17E5FCA3-DCCA-4C54-B237-89E021713B2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80869" y="2989721"/>
                  <a:ext cx="1057821" cy="4702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95" name="TextBox6" r:id="rId5" imgW="1057320" imgH="466560"/>
        </mc:Choice>
        <mc:Fallback>
          <p:control name="TextBox6" r:id="rId5" imgW="1057320" imgH="466560">
            <p:pic>
              <p:nvPicPr>
                <p:cNvPr id="24" name="TextBox6">
                  <a:extLst>
                    <a:ext uri="{FF2B5EF4-FFF2-40B4-BE49-F238E27FC236}">
                      <a16:creationId xmlns:a16="http://schemas.microsoft.com/office/drawing/2014/main" id="{77871304-4CB9-4FB7-AF2D-0C890738589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902347" y="2447896"/>
                  <a:ext cx="1057821" cy="4702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96" name="TextBox7" r:id="rId6" imgW="1057320" imgH="466560"/>
        </mc:Choice>
        <mc:Fallback>
          <p:control name="TextBox7" r:id="rId6" imgW="1057320" imgH="466560">
            <p:pic>
              <p:nvPicPr>
                <p:cNvPr id="26" name="TextBox7">
                  <a:extLst>
                    <a:ext uri="{FF2B5EF4-FFF2-40B4-BE49-F238E27FC236}">
                      <a16:creationId xmlns:a16="http://schemas.microsoft.com/office/drawing/2014/main" id="{7B70BB6F-DE51-4A71-83B3-F2B01E88DE5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66080" y="4544803"/>
                  <a:ext cx="1057821" cy="4702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197" name="TextBox8" r:id="rId7" imgW="1057320" imgH="466560"/>
        </mc:Choice>
        <mc:Fallback>
          <p:control name="TextBox8" r:id="rId7" imgW="1057320" imgH="466560">
            <p:pic>
              <p:nvPicPr>
                <p:cNvPr id="28" name="TextBox8">
                  <a:extLst>
                    <a:ext uri="{FF2B5EF4-FFF2-40B4-BE49-F238E27FC236}">
                      <a16:creationId xmlns:a16="http://schemas.microsoft.com/office/drawing/2014/main" id="{DCC07C88-9043-464C-ACE8-5CA358F1BA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588224" y="5373216"/>
                  <a:ext cx="1057821" cy="47022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42531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Proba scăderii prin adunare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214" y="15567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o-RO" dirty="0"/>
              <a:t>Calcul scris</a:t>
            </a:r>
            <a:r>
              <a:rPr lang="en-US" dirty="0"/>
              <a:t>:                        </a:t>
            </a:r>
            <a:r>
              <a:rPr lang="en-US" dirty="0" err="1"/>
              <a:t>Proba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ro-RO" dirty="0"/>
              <a:t>adunare</a:t>
            </a:r>
            <a:r>
              <a:rPr lang="en-US" dirty="0"/>
              <a:t> :</a:t>
            </a:r>
            <a:endParaRPr lang="ro-RO" dirty="0"/>
          </a:p>
          <a:p>
            <a:pPr marL="0" indent="0">
              <a:buNone/>
            </a:pPr>
            <a:r>
              <a:rPr lang="ro-RO" dirty="0">
                <a:solidFill>
                  <a:srgbClr val="00B050"/>
                </a:solidFill>
              </a:rPr>
              <a:t>descăzut</a:t>
            </a:r>
            <a:r>
              <a:rPr lang="ro-RO" dirty="0"/>
              <a:t>    5 -                     </a:t>
            </a:r>
            <a:r>
              <a:rPr lang="ro-RO" dirty="0">
                <a:solidFill>
                  <a:srgbClr val="FF0000"/>
                </a:solidFill>
              </a:rPr>
              <a:t>diferența </a:t>
            </a:r>
            <a:r>
              <a:rPr lang="ro-RO" dirty="0"/>
              <a:t>   1 +</a:t>
            </a:r>
          </a:p>
          <a:p>
            <a:pPr marL="0" indent="0">
              <a:buNone/>
            </a:pPr>
            <a:r>
              <a:rPr lang="ro-RO" u="sng" dirty="0">
                <a:solidFill>
                  <a:srgbClr val="7030A0"/>
                </a:solidFill>
              </a:rPr>
              <a:t>scăzător</a:t>
            </a:r>
            <a:r>
              <a:rPr lang="en-US" u="sng" dirty="0"/>
              <a:t> </a:t>
            </a:r>
            <a:r>
              <a:rPr lang="ro-RO" u="sng" dirty="0"/>
              <a:t>    4 </a:t>
            </a:r>
            <a:r>
              <a:rPr lang="ro-RO" dirty="0"/>
              <a:t>                       </a:t>
            </a:r>
            <a:r>
              <a:rPr lang="ro-RO" u="sng" dirty="0">
                <a:solidFill>
                  <a:srgbClr val="7030A0"/>
                </a:solidFill>
              </a:rPr>
              <a:t>scăzător  </a:t>
            </a:r>
            <a:r>
              <a:rPr lang="ro-RO" u="sng" dirty="0"/>
              <a:t>   4    </a:t>
            </a:r>
          </a:p>
          <a:p>
            <a:pPr marL="0" indent="0">
              <a:buNone/>
            </a:pPr>
            <a:r>
              <a:rPr lang="ro-RO" dirty="0">
                <a:solidFill>
                  <a:srgbClr val="FF0000"/>
                </a:solidFill>
              </a:rPr>
              <a:t>diferență</a:t>
            </a:r>
            <a:r>
              <a:rPr lang="ro-RO" dirty="0"/>
              <a:t>    1                       </a:t>
            </a:r>
            <a:r>
              <a:rPr lang="ro-RO" dirty="0">
                <a:solidFill>
                  <a:srgbClr val="00B050"/>
                </a:solidFill>
              </a:rPr>
              <a:t>descăzut</a:t>
            </a:r>
            <a:r>
              <a:rPr lang="ro-RO" dirty="0"/>
              <a:t>     5 </a:t>
            </a:r>
          </a:p>
          <a:p>
            <a:pPr marL="0" indent="0" algn="ctr">
              <a:buNone/>
            </a:pPr>
            <a:endParaRPr lang="ro-RO" dirty="0"/>
          </a:p>
          <a:p>
            <a:pPr marL="0" indent="0" algn="ctr">
              <a:buNone/>
            </a:pPr>
            <a:r>
              <a:rPr lang="ro-RO" dirty="0"/>
              <a:t>La </a:t>
            </a:r>
            <a:r>
              <a:rPr lang="ro-RO" dirty="0">
                <a:solidFill>
                  <a:srgbClr val="FF0000"/>
                </a:solidFill>
              </a:rPr>
              <a:t>diferență</a:t>
            </a:r>
            <a:r>
              <a:rPr lang="ro-RO" dirty="0"/>
              <a:t> se adună </a:t>
            </a:r>
            <a:r>
              <a:rPr lang="ro-RO" dirty="0">
                <a:solidFill>
                  <a:srgbClr val="7030A0"/>
                </a:solidFill>
              </a:rPr>
              <a:t>scăzătorul </a:t>
            </a:r>
            <a:r>
              <a:rPr lang="ro-RO" dirty="0"/>
              <a:t>și dacă se obține </a:t>
            </a:r>
            <a:r>
              <a:rPr lang="ro-RO" dirty="0">
                <a:solidFill>
                  <a:srgbClr val="00B050"/>
                </a:solidFill>
              </a:rPr>
              <a:t>descăzutul</a:t>
            </a:r>
            <a:r>
              <a:rPr lang="ro-RO" dirty="0"/>
              <a:t>, operația de scădere este corect rezolvată.</a:t>
            </a:r>
          </a:p>
          <a:p>
            <a:pPr marL="0" indent="0">
              <a:buNone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92250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3A995-57C5-458F-A3E4-46E69C0BB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Proba scăderii prin scădere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FCF6-A18B-4368-AB81-1FA31B51E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/>
              <a:t>Calcul scris</a:t>
            </a:r>
            <a:r>
              <a:rPr lang="en-US" dirty="0"/>
              <a:t>:                        </a:t>
            </a:r>
            <a:r>
              <a:rPr lang="en-US" dirty="0" err="1"/>
              <a:t>Proba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ro-RO" dirty="0"/>
              <a:t>scădere</a:t>
            </a:r>
            <a:r>
              <a:rPr lang="en-US" dirty="0"/>
              <a:t> :</a:t>
            </a:r>
            <a:endParaRPr lang="ro-RO" dirty="0"/>
          </a:p>
          <a:p>
            <a:pPr marL="0" indent="0">
              <a:buNone/>
            </a:pPr>
            <a:r>
              <a:rPr lang="ro-RO" dirty="0">
                <a:solidFill>
                  <a:srgbClr val="00B050"/>
                </a:solidFill>
              </a:rPr>
              <a:t>descăzut</a:t>
            </a:r>
            <a:r>
              <a:rPr lang="ro-RO" dirty="0"/>
              <a:t>    5 -                     </a:t>
            </a:r>
            <a:r>
              <a:rPr lang="ro-RO" dirty="0">
                <a:solidFill>
                  <a:srgbClr val="00B050"/>
                </a:solidFill>
              </a:rPr>
              <a:t>descăzut</a:t>
            </a:r>
            <a:r>
              <a:rPr lang="ro-RO" dirty="0"/>
              <a:t>    5 -</a:t>
            </a:r>
          </a:p>
          <a:p>
            <a:pPr marL="0" indent="0">
              <a:buNone/>
            </a:pPr>
            <a:r>
              <a:rPr lang="ro-RO" u="sng" dirty="0">
                <a:solidFill>
                  <a:srgbClr val="7030A0"/>
                </a:solidFill>
              </a:rPr>
              <a:t>scăzător</a:t>
            </a:r>
            <a:r>
              <a:rPr lang="en-US" u="sng" dirty="0"/>
              <a:t> </a:t>
            </a:r>
            <a:r>
              <a:rPr lang="ro-RO" u="sng" dirty="0"/>
              <a:t>    1 </a:t>
            </a:r>
            <a:r>
              <a:rPr lang="ro-RO" dirty="0"/>
              <a:t>                       </a:t>
            </a:r>
            <a:r>
              <a:rPr lang="ro-RO" u="sng" dirty="0">
                <a:solidFill>
                  <a:srgbClr val="FF0000"/>
                </a:solidFill>
              </a:rPr>
              <a:t>diferență</a:t>
            </a:r>
            <a:r>
              <a:rPr lang="ro-RO" u="sng" dirty="0"/>
              <a:t>   4    </a:t>
            </a:r>
          </a:p>
          <a:p>
            <a:pPr marL="0" indent="0">
              <a:buNone/>
            </a:pPr>
            <a:r>
              <a:rPr lang="ro-RO" dirty="0">
                <a:solidFill>
                  <a:srgbClr val="FF0000"/>
                </a:solidFill>
              </a:rPr>
              <a:t>diferență </a:t>
            </a:r>
            <a:r>
              <a:rPr lang="ro-RO" dirty="0"/>
              <a:t>   4                       </a:t>
            </a:r>
            <a:r>
              <a:rPr lang="ro-RO" dirty="0">
                <a:solidFill>
                  <a:srgbClr val="7030A0"/>
                </a:solidFill>
              </a:rPr>
              <a:t>scăzător </a:t>
            </a:r>
            <a:r>
              <a:rPr lang="ro-RO" dirty="0"/>
              <a:t>    1 </a:t>
            </a:r>
          </a:p>
          <a:p>
            <a:pPr marL="0" indent="0" algn="ctr">
              <a:buNone/>
            </a:pPr>
            <a:endParaRPr lang="ro-RO" dirty="0"/>
          </a:p>
          <a:p>
            <a:pPr marL="0" indent="0" algn="ctr">
              <a:buNone/>
            </a:pPr>
            <a:r>
              <a:rPr lang="ro-RO" dirty="0"/>
              <a:t>Din </a:t>
            </a:r>
            <a:r>
              <a:rPr lang="ro-RO" dirty="0">
                <a:solidFill>
                  <a:srgbClr val="00B050"/>
                </a:solidFill>
              </a:rPr>
              <a:t>descăzut</a:t>
            </a:r>
            <a:r>
              <a:rPr lang="ro-RO" dirty="0"/>
              <a:t>  se scade </a:t>
            </a:r>
            <a:r>
              <a:rPr lang="ro-RO" dirty="0">
                <a:solidFill>
                  <a:srgbClr val="FF0000"/>
                </a:solidFill>
              </a:rPr>
              <a:t>diferența</a:t>
            </a:r>
            <a:r>
              <a:rPr lang="ro-RO" dirty="0"/>
              <a:t> și dacă se obține </a:t>
            </a:r>
            <a:r>
              <a:rPr lang="ro-RO" dirty="0">
                <a:solidFill>
                  <a:srgbClr val="7030A0"/>
                </a:solidFill>
              </a:rPr>
              <a:t>scăzătorul</a:t>
            </a:r>
            <a:r>
              <a:rPr lang="ro-RO" dirty="0"/>
              <a:t>, operația de scădere este corect rezolvată.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130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AD0B-EC2E-4651-A4EA-795C4C157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>
                <a:solidFill>
                  <a:srgbClr val="0070C0"/>
                </a:solidFill>
              </a:rPr>
              <a:t>Exersăm !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39011-F34E-437D-B88F-7866F0515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o-RO" dirty="0"/>
              <a:t>8 – 3 = </a:t>
            </a:r>
          </a:p>
          <a:p>
            <a:pPr marL="0" indent="0">
              <a:buNone/>
            </a:pPr>
            <a:r>
              <a:rPr lang="ro-RO" dirty="0"/>
              <a:t>Calcul scris</a:t>
            </a:r>
            <a:r>
              <a:rPr lang="en-US" dirty="0"/>
              <a:t>:</a:t>
            </a:r>
            <a:r>
              <a:rPr lang="ro-RO" dirty="0"/>
              <a:t>    Proba scăderii       Proba scăderii</a:t>
            </a:r>
          </a:p>
          <a:p>
            <a:pPr marL="0" indent="0">
              <a:buNone/>
            </a:pPr>
            <a:r>
              <a:rPr lang="ro-RO" dirty="0"/>
              <a:t>                         prin adunare</a:t>
            </a:r>
            <a:r>
              <a:rPr lang="en-US" dirty="0"/>
              <a:t> :</a:t>
            </a:r>
            <a:r>
              <a:rPr lang="ro-RO" dirty="0"/>
              <a:t>       prin scădere</a:t>
            </a:r>
            <a:r>
              <a:rPr lang="en-US" dirty="0"/>
              <a:t> :</a:t>
            </a:r>
            <a:endParaRPr lang="ro-RO" dirty="0"/>
          </a:p>
          <a:p>
            <a:pPr marL="0" indent="0">
              <a:buNone/>
            </a:pPr>
            <a:r>
              <a:rPr lang="ro-RO" dirty="0"/>
              <a:t>   8 –</a:t>
            </a:r>
          </a:p>
          <a:p>
            <a:pPr marL="0" indent="0">
              <a:buNone/>
            </a:pPr>
            <a:r>
              <a:rPr lang="ro-RO" u="sng" dirty="0"/>
              <a:t>   3_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13DE1F-6E85-4682-AE68-CE1786B1E644}"/>
              </a:ext>
            </a:extLst>
          </p:cNvPr>
          <p:cNvCxnSpPr/>
          <p:nvPr/>
        </p:nvCxnSpPr>
        <p:spPr>
          <a:xfrm>
            <a:off x="3275856" y="4468348"/>
            <a:ext cx="201622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E59F64-BC07-4B26-A038-8FC8ED28D492}"/>
              </a:ext>
            </a:extLst>
          </p:cNvPr>
          <p:cNvCxnSpPr/>
          <p:nvPr/>
        </p:nvCxnSpPr>
        <p:spPr>
          <a:xfrm>
            <a:off x="5909320" y="4468348"/>
            <a:ext cx="201622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3242" name="TextBox1" r:id="rId2" imgW="933480" imgH="352440"/>
        </mc:Choice>
        <mc:Fallback>
          <p:control name="TextBox1" r:id="rId2" imgW="933480" imgH="352440">
            <p:pic>
              <p:nvPicPr>
                <p:cNvPr id="4" name="TextBox1">
                  <a:extLst>
                    <a:ext uri="{FF2B5EF4-FFF2-40B4-BE49-F238E27FC236}">
                      <a16:creationId xmlns:a16="http://schemas.microsoft.com/office/drawing/2014/main" id="{D9921FBC-F583-4D27-90CE-FE8E108DF4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9872" y="3405982"/>
                  <a:ext cx="936104" cy="35182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43" name="TextBox2" r:id="rId3" imgW="933480" imgH="352440"/>
        </mc:Choice>
        <mc:Fallback>
          <p:control name="TextBox2" r:id="rId3" imgW="933480" imgH="352440">
            <p:pic>
              <p:nvPicPr>
                <p:cNvPr id="6" name="TextBox2">
                  <a:extLst>
                    <a:ext uri="{FF2B5EF4-FFF2-40B4-BE49-F238E27FC236}">
                      <a16:creationId xmlns:a16="http://schemas.microsoft.com/office/drawing/2014/main" id="{6F0689CE-564A-4F19-9FE2-16903581BD9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9872" y="4013282"/>
                  <a:ext cx="936104" cy="3518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44" name="TextBox3" r:id="rId4" imgW="380880" imgH="361800"/>
        </mc:Choice>
        <mc:Fallback>
          <p:control name="TextBox3" r:id="rId4" imgW="380880" imgH="361800">
            <p:pic>
              <p:nvPicPr>
                <p:cNvPr id="8" name="TextBox3">
                  <a:extLst>
                    <a:ext uri="{FF2B5EF4-FFF2-40B4-BE49-F238E27FC236}">
                      <a16:creationId xmlns:a16="http://schemas.microsoft.com/office/drawing/2014/main" id="{BD308E95-6365-4E2B-AE82-9D5934E7930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53250" y="3396037"/>
                  <a:ext cx="378790" cy="36176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45" name="TextBox4" r:id="rId5" imgW="933480" imgH="352440"/>
        </mc:Choice>
        <mc:Fallback>
          <p:control name="TextBox4" r:id="rId5" imgW="933480" imgH="352440">
            <p:pic>
              <p:nvPicPr>
                <p:cNvPr id="12" name="TextBox4">
                  <a:extLst>
                    <a:ext uri="{FF2B5EF4-FFF2-40B4-BE49-F238E27FC236}">
                      <a16:creationId xmlns:a16="http://schemas.microsoft.com/office/drawing/2014/main" id="{49E55141-F6FC-4864-A773-4A98C847B7C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9872" y="4553834"/>
                  <a:ext cx="936104" cy="3518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46" name="TextBox5" r:id="rId6" imgW="933480" imgH="352440"/>
        </mc:Choice>
        <mc:Fallback>
          <p:control name="TextBox5" r:id="rId6" imgW="933480" imgH="352440">
            <p:pic>
              <p:nvPicPr>
                <p:cNvPr id="13" name="TextBox5">
                  <a:extLst>
                    <a:ext uri="{FF2B5EF4-FFF2-40B4-BE49-F238E27FC236}">
                      <a16:creationId xmlns:a16="http://schemas.microsoft.com/office/drawing/2014/main" id="{D2F11F01-D658-4D94-98FD-62BCF32CB8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53336" y="3405982"/>
                  <a:ext cx="936104" cy="35182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47" name="TextBox6" r:id="rId7" imgW="933480" imgH="352440"/>
        </mc:Choice>
        <mc:Fallback>
          <p:control name="TextBox6" r:id="rId7" imgW="933480" imgH="352440">
            <p:pic>
              <p:nvPicPr>
                <p:cNvPr id="14" name="TextBox6">
                  <a:extLst>
                    <a:ext uri="{FF2B5EF4-FFF2-40B4-BE49-F238E27FC236}">
                      <a16:creationId xmlns:a16="http://schemas.microsoft.com/office/drawing/2014/main" id="{13D2FBF2-3C7B-4FC6-97A7-26BEAD1108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53336" y="4013282"/>
                  <a:ext cx="936104" cy="3518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48" name="TextBox7" r:id="rId8" imgW="380880" imgH="361800"/>
        </mc:Choice>
        <mc:Fallback>
          <p:control name="TextBox7" r:id="rId8" imgW="380880" imgH="361800">
            <p:pic>
              <p:nvPicPr>
                <p:cNvPr id="15" name="TextBox7">
                  <a:extLst>
                    <a:ext uri="{FF2B5EF4-FFF2-40B4-BE49-F238E27FC236}">
                      <a16:creationId xmlns:a16="http://schemas.microsoft.com/office/drawing/2014/main" id="{4F9B0BF0-DEBC-488A-8710-98B021839F5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86714" y="3396037"/>
                  <a:ext cx="378790" cy="36176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49" name="TextBox8" r:id="rId9" imgW="933480" imgH="352440"/>
        </mc:Choice>
        <mc:Fallback>
          <p:control name="TextBox8" r:id="rId9" imgW="933480" imgH="352440">
            <p:pic>
              <p:nvPicPr>
                <p:cNvPr id="17" name="TextBox8">
                  <a:extLst>
                    <a:ext uri="{FF2B5EF4-FFF2-40B4-BE49-F238E27FC236}">
                      <a16:creationId xmlns:a16="http://schemas.microsoft.com/office/drawing/2014/main" id="{B4294AC2-C6F6-48BC-890B-3A1F9E26FF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53336" y="4553834"/>
                  <a:ext cx="936104" cy="3518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50" name="TextBox9" r:id="rId10" imgW="933480" imgH="352440"/>
        </mc:Choice>
        <mc:Fallback>
          <p:control name="TextBox9" r:id="rId10" imgW="933480" imgH="352440">
            <p:pic>
              <p:nvPicPr>
                <p:cNvPr id="23" name="TextBox9">
                  <a:extLst>
                    <a:ext uri="{FF2B5EF4-FFF2-40B4-BE49-F238E27FC236}">
                      <a16:creationId xmlns:a16="http://schemas.microsoft.com/office/drawing/2014/main" id="{FC525EDB-EFA8-484E-A2DF-AD744DB45F2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57200" y="4553834"/>
                  <a:ext cx="936104" cy="35182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251" name="TextBox10" r:id="rId11" imgW="933480" imgH="352440"/>
        </mc:Choice>
        <mc:Fallback>
          <p:control name="TextBox10" r:id="rId11" imgW="933480" imgH="352440">
            <p:pic>
              <p:nvPicPr>
                <p:cNvPr id="25" name="TextBox10">
                  <a:extLst>
                    <a:ext uri="{FF2B5EF4-FFF2-40B4-BE49-F238E27FC236}">
                      <a16:creationId xmlns:a16="http://schemas.microsoft.com/office/drawing/2014/main" id="{163032B5-8B2A-440D-81D3-56EA6778A64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257196" y="1676068"/>
                  <a:ext cx="936104" cy="35182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60658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269</Words>
  <Application>Microsoft Office PowerPoint</Application>
  <PresentationFormat>On-screen Show (4:3)</PresentationFormat>
  <Paragraphs>58</Paragraphs>
  <Slides>12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Office Theme</vt:lpstr>
      <vt:lpstr>Presentation</vt:lpstr>
      <vt:lpstr>Matematică  </vt:lpstr>
      <vt:lpstr>Proba scăderii</vt:lpstr>
      <vt:lpstr>Apasă pe imagine și ne amintim!</vt:lpstr>
      <vt:lpstr>Știm !</vt:lpstr>
      <vt:lpstr>Apasă pe imagine și ascultăm!</vt:lpstr>
      <vt:lpstr>Rezolvăm problema</vt:lpstr>
      <vt:lpstr>Proba scăderii prin adunare</vt:lpstr>
      <vt:lpstr>Proba scăderii prin scădere</vt:lpstr>
      <vt:lpstr>Exersăm !</vt:lpstr>
      <vt:lpstr>Exersăm!</vt:lpstr>
      <vt:lpstr>Putem mai mult!</vt:lpstr>
      <vt:lpstr>Bibliografie: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Poba scăderii</dc:title>
  <dc:creator>Cecilia Drăgoiu</dc:creator>
  <cp:lastModifiedBy>SEVER CIOBANU</cp:lastModifiedBy>
  <cp:revision>3</cp:revision>
  <dcterms:created xsi:type="dcterms:W3CDTF">2020-11-20T12:12:28Z</dcterms:created>
  <dcterms:modified xsi:type="dcterms:W3CDTF">2020-11-20T12:50:33Z</dcterms:modified>
</cp:coreProperties>
</file>