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91" r:id="rId2"/>
  </p:sldMasterIdLst>
  <p:sldIdLst>
    <p:sldId id="256" r:id="rId3"/>
    <p:sldId id="257" r:id="rId4"/>
    <p:sldId id="258" r:id="rId5"/>
    <p:sldId id="260" r:id="rId6"/>
    <p:sldId id="283" r:id="rId7"/>
    <p:sldId id="261" r:id="rId8"/>
    <p:sldId id="263" r:id="rId9"/>
    <p:sldId id="264" r:id="rId10"/>
    <p:sldId id="265" r:id="rId11"/>
    <p:sldId id="279" r:id="rId12"/>
    <p:sldId id="280" r:id="rId13"/>
    <p:sldId id="281" r:id="rId14"/>
    <p:sldId id="276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C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64F0E216-BA48-4F04-AC4F-645AA0DD6AC6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4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8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75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22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51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1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43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62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92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62E-FAF4-44BC-88B5-85A7CBFB6D30}" type="datetime1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22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7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94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9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33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22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4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85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5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93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69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1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6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3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0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0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4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0937-B070-41FC-91E0-E7A749A8A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1979" y="2218252"/>
            <a:ext cx="4015133" cy="2138400"/>
          </a:xfrm>
        </p:spPr>
        <p:txBody>
          <a:bodyPr>
            <a:normAutofit/>
          </a:bodyPr>
          <a:lstStyle/>
          <a:p>
            <a:r>
              <a:rPr lang="ro-RO" sz="4000" b="1" dirty="0">
                <a:ln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2</a:t>
            </a:r>
            <a:r>
              <a:rPr lang="ro-RO" sz="4000" b="1" dirty="0">
                <a:ln>
                  <a:solidFill>
                    <a:schemeClr val="tx1"/>
                  </a:solidFill>
                </a:ln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. PRINCIPIILE </a:t>
            </a:r>
            <a:r>
              <a:rPr lang="ro-RO" sz="40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PROPAGĂRII</a:t>
            </a:r>
            <a:r>
              <a:rPr lang="ro-RO" sz="4000" b="1" dirty="0">
                <a:ln>
                  <a:solidFill>
                    <a:schemeClr val="tx1"/>
                  </a:solidFill>
                </a:ln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 LUMINII</a:t>
            </a:r>
            <a:endParaRPr lang="en-US" sz="4000" b="1" dirty="0">
              <a:ln>
                <a:solidFill>
                  <a:schemeClr val="tx1"/>
                </a:solidFill>
              </a:ln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6AB09-7501-46E9-AA7A-3457CBD7B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1979" y="4497526"/>
            <a:ext cx="3884961" cy="1655762"/>
          </a:xfrm>
        </p:spPr>
        <p:txBody>
          <a:bodyPr>
            <a:normAutofit/>
          </a:bodyPr>
          <a:lstStyle/>
          <a:p>
            <a:r>
              <a:rPr lang="ro-RO" dirty="0"/>
              <a:t>FENOMENE OPTICE</a:t>
            </a:r>
            <a:endParaRPr lang="en-US" dirty="0"/>
          </a:p>
        </p:txBody>
      </p:sp>
      <p:pic>
        <p:nvPicPr>
          <p:cNvPr id="4" name="Picture 4" descr="Shadow Physics (Game) - Giant Bomb">
            <a:extLst>
              <a:ext uri="{FF2B5EF4-FFF2-40B4-BE49-F238E27FC236}">
                <a16:creationId xmlns:a16="http://schemas.microsoft.com/office/drawing/2014/main" id="{67F36A97-428B-4433-B721-457D7C3D6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/>
          <a:stretch/>
        </p:blipFill>
        <p:spPr bwMode="auto">
          <a:xfrm>
            <a:off x="540988" y="540000"/>
            <a:ext cx="6671025" cy="5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eradlinige Lichtausbreitung | LEIFIphysik">
            <a:extLst>
              <a:ext uri="{FF2B5EF4-FFF2-40B4-BE49-F238E27FC236}">
                <a16:creationId xmlns:a16="http://schemas.microsoft.com/office/drawing/2014/main" id="{C49DE386-92A3-46C5-9F81-3E72B1E31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79" y="54000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56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25FDC0-8817-4729-A3EC-9A3F7D9FF004}"/>
              </a:ext>
            </a:extLst>
          </p:cNvPr>
          <p:cNvGrpSpPr/>
          <p:nvPr/>
        </p:nvGrpSpPr>
        <p:grpSpPr>
          <a:xfrm>
            <a:off x="1486521" y="106017"/>
            <a:ext cx="9932987" cy="6858000"/>
            <a:chOff x="1128713" y="0"/>
            <a:chExt cx="9932987" cy="6858000"/>
          </a:xfrm>
        </p:grpSpPr>
        <p:pic>
          <p:nvPicPr>
            <p:cNvPr id="7170" name="Picture 2" descr="smochină smochină">
              <a:extLst>
                <a:ext uri="{FF2B5EF4-FFF2-40B4-BE49-F238E27FC236}">
                  <a16:creationId xmlns:a16="http://schemas.microsoft.com/office/drawing/2014/main" id="{09180D05-EB43-4FA4-812D-D24EA9812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713" y="0"/>
              <a:ext cx="993298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8B77B9-1929-42B2-BE1D-CD06B9EEBCF3}"/>
                </a:ext>
              </a:extLst>
            </p:cNvPr>
            <p:cNvSpPr txBox="1"/>
            <p:nvPr/>
          </p:nvSpPr>
          <p:spPr>
            <a:xfrm>
              <a:off x="7832035" y="954158"/>
              <a:ext cx="2716695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6AFCE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UMBRA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6BCEFB-F18C-45F7-9C92-1037BCB1459D}"/>
              </a:ext>
            </a:extLst>
          </p:cNvPr>
          <p:cNvSpPr txBox="1"/>
          <p:nvPr/>
        </p:nvSpPr>
        <p:spPr>
          <a:xfrm>
            <a:off x="207976" y="133732"/>
            <a:ext cx="8699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i="1" dirty="0">
                <a:solidFill>
                  <a:prstClr val="black"/>
                </a:solidFill>
                <a:cs typeface="Calibri" panose="020F0502020204030204" pitchFamily="34" charset="0"/>
              </a:rPr>
              <a:t>Umbra este o consecință a ...................................................................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F854C-FA2B-470A-A853-1253C6FF2241}"/>
              </a:ext>
            </a:extLst>
          </p:cNvPr>
          <p:cNvSpPr txBox="1"/>
          <p:nvPr/>
        </p:nvSpPr>
        <p:spPr>
          <a:xfrm>
            <a:off x="4011350" y="0"/>
            <a:ext cx="370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i="1" dirty="0">
                <a:solidFill>
                  <a:prstClr val="black"/>
                </a:solidFill>
                <a:cs typeface="Calibri" panose="020F0502020204030204" pitchFamily="34" charset="0"/>
              </a:rPr>
              <a:t>propagării rectilinii a lumini</a:t>
            </a:r>
            <a:endParaRPr lang="en-US" sz="2400" b="1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04F768-5764-4369-9F3E-FFD4C5F9CC1E}"/>
              </a:ext>
            </a:extLst>
          </p:cNvPr>
          <p:cNvGrpSpPr/>
          <p:nvPr/>
        </p:nvGrpSpPr>
        <p:grpSpPr>
          <a:xfrm>
            <a:off x="1135063" y="0"/>
            <a:ext cx="9920287" cy="6858000"/>
            <a:chOff x="1135063" y="0"/>
            <a:chExt cx="9920287" cy="6858000"/>
          </a:xfrm>
        </p:grpSpPr>
        <p:pic>
          <p:nvPicPr>
            <p:cNvPr id="8194" name="Picture 2" descr="fig-core shadow-penumbra">
              <a:extLst>
                <a:ext uri="{FF2B5EF4-FFF2-40B4-BE49-F238E27FC236}">
                  <a16:creationId xmlns:a16="http://schemas.microsoft.com/office/drawing/2014/main" id="{4FD80365-6B36-4E73-A2F8-27AA8661B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63" y="0"/>
              <a:ext cx="992028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49A1ED-B131-4BB7-ABAD-B748529565A7}"/>
                </a:ext>
              </a:extLst>
            </p:cNvPr>
            <p:cNvSpPr txBox="1"/>
            <p:nvPr/>
          </p:nvSpPr>
          <p:spPr>
            <a:xfrm>
              <a:off x="6970644" y="437322"/>
              <a:ext cx="2305878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6AFCE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PENUMBRA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D5ECFC-3959-4C3C-BECF-C8BB5D9D7F5C}"/>
                </a:ext>
              </a:extLst>
            </p:cNvPr>
            <p:cNvSpPr txBox="1"/>
            <p:nvPr/>
          </p:nvSpPr>
          <p:spPr>
            <a:xfrm>
              <a:off x="8256105" y="1766738"/>
              <a:ext cx="2305878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6AFCE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PENUMBRA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CFCA7F-1C53-42E6-BDD2-3E0C9BA92408}"/>
                </a:ext>
              </a:extLst>
            </p:cNvPr>
            <p:cNvSpPr txBox="1"/>
            <p:nvPr/>
          </p:nvSpPr>
          <p:spPr>
            <a:xfrm>
              <a:off x="7619448" y="1037029"/>
              <a:ext cx="1984789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6AFCE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UMBRA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3B37BF1-1EB5-4362-8B50-6C6EBC12E2D7}"/>
              </a:ext>
            </a:extLst>
          </p:cNvPr>
          <p:cNvSpPr txBox="1"/>
          <p:nvPr/>
        </p:nvSpPr>
        <p:spPr>
          <a:xfrm>
            <a:off x="207977" y="133732"/>
            <a:ext cx="5311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i="1" dirty="0">
                <a:solidFill>
                  <a:prstClr val="black"/>
                </a:solidFill>
                <a:cs typeface="Calibri" panose="020F0502020204030204" pitchFamily="34" charset="0"/>
              </a:rPr>
              <a:t>	Intensitatea fasciculelor de lumină provenite de la cele două lumânări, după intersectarea lor se modifică?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4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SICS:Light - Baamboozle">
            <a:extLst>
              <a:ext uri="{FF2B5EF4-FFF2-40B4-BE49-F238E27FC236}">
                <a16:creationId xmlns:a16="http://schemas.microsoft.com/office/drawing/2014/main" id="{C0A02060-3D23-4AF6-A6C8-952B13AD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33" y="769760"/>
            <a:ext cx="7437648" cy="57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768370-47CE-479B-B22F-B06C0B4E18CF}"/>
              </a:ext>
            </a:extLst>
          </p:cNvPr>
          <p:cNvSpPr txBox="1"/>
          <p:nvPr/>
        </p:nvSpPr>
        <p:spPr>
          <a:xfrm>
            <a:off x="207977" y="133732"/>
            <a:ext cx="1198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i="1" dirty="0">
                <a:solidFill>
                  <a:prstClr val="black"/>
                </a:solidFill>
                <a:cs typeface="Calibri" panose="020F0502020204030204" pitchFamily="34" charset="0"/>
              </a:rPr>
              <a:t>		Explicați formarea imaginii răsturnate în camera obscură.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94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nline-Brückenkurs Physik Abschnitt 5.1.1 Ausbreitung von Lichtstrahlen  (!),(+)">
            <a:extLst>
              <a:ext uri="{FF2B5EF4-FFF2-40B4-BE49-F238E27FC236}">
                <a16:creationId xmlns:a16="http://schemas.microsoft.com/office/drawing/2014/main" id="{CEDAFE08-B53C-4E10-8CBF-737C97FF7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2F07D7-5444-44E9-ADD0-B2218E465789}"/>
              </a:ext>
            </a:extLst>
          </p:cNvPr>
          <p:cNvSpPr txBox="1"/>
          <p:nvPr/>
        </p:nvSpPr>
        <p:spPr>
          <a:xfrm>
            <a:off x="5972673" y="107228"/>
            <a:ext cx="637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i="1" dirty="0">
                <a:solidFill>
                  <a:prstClr val="black"/>
                </a:solidFill>
                <a:cs typeface="Calibri" panose="020F0502020204030204" pitchFamily="34" charset="0"/>
              </a:rPr>
              <a:t>		Cum puteți afla înălțimea H a turnului?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24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363A7-06D1-470C-800C-83DE8134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4" t="7246" r="19928" b="54106"/>
          <a:stretch/>
        </p:blipFill>
        <p:spPr>
          <a:xfrm>
            <a:off x="2053026" y="636104"/>
            <a:ext cx="8085947" cy="5250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F7F36F-90BA-4EEA-BCF3-0ABEDA43E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66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E7BFE-6957-449C-B7E2-8F35DBC5CD7E}"/>
              </a:ext>
            </a:extLst>
          </p:cNvPr>
          <p:cNvSpPr txBox="1"/>
          <p:nvPr/>
        </p:nvSpPr>
        <p:spPr>
          <a:xfrm>
            <a:off x="149499" y="5495196"/>
            <a:ext cx="118929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>
                <a:ln>
                  <a:noFill/>
                </a:ln>
                <a:solidFill>
                  <a:srgbClr val="B01513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 ce orele zilei pot fi măsurate și folosind umbra unui băț?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01513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5D0C0-B467-4CE3-906A-F6214917243E}"/>
              </a:ext>
            </a:extLst>
          </p:cNvPr>
          <p:cNvSpPr txBox="1"/>
          <p:nvPr/>
        </p:nvSpPr>
        <p:spPr>
          <a:xfrm>
            <a:off x="1311966" y="0"/>
            <a:ext cx="400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1" u="none" strike="noStrike" kern="1200" cap="none" spc="0" normalizeH="0" baseline="0" noProof="0" dirty="0">
                <a:ln>
                  <a:noFill/>
                </a:ln>
                <a:solidFill>
                  <a:srgbClr val="6AAC90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Unde, este acest loc, în România?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6AAC90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363A7-06D1-470C-800C-83DE8134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4" t="7246" r="19928" b="54106"/>
          <a:stretch/>
        </p:blipFill>
        <p:spPr>
          <a:xfrm>
            <a:off x="2053026" y="636104"/>
            <a:ext cx="8085947" cy="5250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F7F36F-90BA-4EEA-BCF3-0ABEDA43E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66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E7BFE-6957-449C-B7E2-8F35DBC5CD7E}"/>
              </a:ext>
            </a:extLst>
          </p:cNvPr>
          <p:cNvSpPr txBox="1"/>
          <p:nvPr/>
        </p:nvSpPr>
        <p:spPr>
          <a:xfrm>
            <a:off x="149499" y="5495196"/>
            <a:ext cx="118929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accent1">
                    <a:lumMod val="75000"/>
                  </a:schemeClr>
                </a:solidFill>
              </a:rPr>
              <a:t>De ce orele zilei pot fi măsurate și folosind umbra unui băț?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5D0C0-B467-4CE3-906A-F6214917243E}"/>
              </a:ext>
            </a:extLst>
          </p:cNvPr>
          <p:cNvSpPr txBox="1"/>
          <p:nvPr/>
        </p:nvSpPr>
        <p:spPr>
          <a:xfrm>
            <a:off x="1311966" y="0"/>
            <a:ext cx="400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Unde, este acest loc, în România?</a:t>
            </a:r>
            <a:endParaRPr lang="en-US" b="1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9795A-CB59-4327-A6EF-8AC8F920E472}"/>
              </a:ext>
            </a:extLst>
          </p:cNvPr>
          <p:cNvSpPr txBox="1"/>
          <p:nvPr/>
        </p:nvSpPr>
        <p:spPr>
          <a:xfrm>
            <a:off x="130567" y="428408"/>
            <a:ext cx="94023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ro-RO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Sau...De ce nu-ți poți vedea profesorul aflat după ușă?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35111-D84B-4D07-A873-19F227BEA675}"/>
              </a:ext>
            </a:extLst>
          </p:cNvPr>
          <p:cNvSpPr txBox="1"/>
          <p:nvPr/>
        </p:nvSpPr>
        <p:spPr>
          <a:xfrm>
            <a:off x="130567" y="1017640"/>
            <a:ext cx="2758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Experiment 1.a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46513-287B-46C6-B9D1-0161BD95FB43}"/>
              </a:ext>
            </a:extLst>
          </p:cNvPr>
          <p:cNvGrpSpPr/>
          <p:nvPr/>
        </p:nvGrpSpPr>
        <p:grpSpPr>
          <a:xfrm>
            <a:off x="84000" y="1795573"/>
            <a:ext cx="12024000" cy="4629562"/>
            <a:chOff x="130567" y="1795573"/>
            <a:chExt cx="12024000" cy="4629562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4E84603-F875-42DB-A0ED-5DB8D2995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67" y="1795573"/>
              <a:ext cx="6012000" cy="4629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7F8944-7E81-489F-BF2B-E56EC3FE0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567" y="1795573"/>
              <a:ext cx="6012000" cy="4629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760 Photographers ideas | seveso, johnstone, fantini">
            <a:extLst>
              <a:ext uri="{FF2B5EF4-FFF2-40B4-BE49-F238E27FC236}">
                <a16:creationId xmlns:a16="http://schemas.microsoft.com/office/drawing/2014/main" id="{08770867-2E13-4987-92D4-FF3CAC8E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0"/>
            <a:ext cx="22479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D24E7-23D1-40E9-BBB3-22AACDCF8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731" y="15334"/>
            <a:ext cx="51435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F6B713-BAF4-4823-8099-413A30F0D6CD}"/>
              </a:ext>
            </a:extLst>
          </p:cNvPr>
          <p:cNvGrpSpPr/>
          <p:nvPr/>
        </p:nvGrpSpPr>
        <p:grpSpPr>
          <a:xfrm>
            <a:off x="0" y="1591112"/>
            <a:ext cx="7045731" cy="5282222"/>
            <a:chOff x="0" y="1591112"/>
            <a:chExt cx="7045731" cy="5282222"/>
          </a:xfrm>
        </p:grpSpPr>
        <p:pic>
          <p:nvPicPr>
            <p:cNvPr id="4" name="Picture 2" descr="rectilinear-propagation-of-light">
              <a:extLst>
                <a:ext uri="{FF2B5EF4-FFF2-40B4-BE49-F238E27FC236}">
                  <a16:creationId xmlns:a16="http://schemas.microsoft.com/office/drawing/2014/main" id="{DBD0D9C1-62CF-407B-A0C3-B3FCFBAD1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" y="1591112"/>
              <a:ext cx="7042962" cy="5282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87B4F8-0154-4E13-B0FC-5AC08FC26F70}"/>
                </a:ext>
              </a:extLst>
            </p:cNvPr>
            <p:cNvSpPr txBox="1"/>
            <p:nvPr/>
          </p:nvSpPr>
          <p:spPr>
            <a:xfrm>
              <a:off x="0" y="1591112"/>
              <a:ext cx="27280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32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/>
                </a:rPr>
                <a:t>Experiment 1.c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184ACA2-0570-4803-9A1B-6A6299D58505}"/>
              </a:ext>
            </a:extLst>
          </p:cNvPr>
          <p:cNvSpPr txBox="1"/>
          <p:nvPr/>
        </p:nvSpPr>
        <p:spPr>
          <a:xfrm>
            <a:off x="122299" y="760982"/>
            <a:ext cx="692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PRINCIPIUL PROPAGĂRII RECTILINII A LUMINII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EBC58-9493-424A-9F92-497959AB2476}"/>
              </a:ext>
            </a:extLst>
          </p:cNvPr>
          <p:cNvSpPr txBox="1"/>
          <p:nvPr/>
        </p:nvSpPr>
        <p:spPr>
          <a:xfrm>
            <a:off x="9513001" y="15334"/>
            <a:ext cx="2776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Experiment 1.b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2504-6318-49E0-A6B5-0EEB8199F974}"/>
              </a:ext>
            </a:extLst>
          </p:cNvPr>
          <p:cNvSpPr txBox="1"/>
          <p:nvPr/>
        </p:nvSpPr>
        <p:spPr>
          <a:xfrm>
            <a:off x="1162133" y="-15334"/>
            <a:ext cx="588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i="1" dirty="0">
                <a:latin typeface="Calibri" panose="020F0502020204030204" pitchFamily="34" charset="0"/>
                <a:cs typeface="Calibri" panose="020F0502020204030204" pitchFamily="34" charset="0"/>
              </a:rPr>
              <a:t>Ce se întâmplă dacă translatăm un CD 1-2cm?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DA825F-98D1-443A-B735-575B8EE07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731" y="15334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BC944-F72A-4B0E-99C2-06128F874EE4}"/>
              </a:ext>
            </a:extLst>
          </p:cNvPr>
          <p:cNvSpPr txBox="1"/>
          <p:nvPr/>
        </p:nvSpPr>
        <p:spPr>
          <a:xfrm>
            <a:off x="9617481" y="28586"/>
            <a:ext cx="2556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>
                <a:ln>
                  <a:noFill/>
                </a:ln>
                <a:solidFill>
                  <a:srgbClr val="9E5E9B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</a:t>
            </a:r>
            <a:r>
              <a:rPr lang="ro-RO" sz="3200" b="1" dirty="0">
                <a:solidFill>
                  <a:srgbClr val="9E5E9B">
                    <a:lumMod val="50000"/>
                  </a:srgbClr>
                </a:solidFill>
                <a:latin typeface="Calibri" panose="020F0502020204030204"/>
              </a:rPr>
              <a:t>2</a:t>
            </a:r>
            <a:r>
              <a:rPr kumimoji="0" lang="ro-RO" sz="3200" b="1" i="0" u="none" strike="noStrike" kern="1200" cap="none" spc="0" normalizeH="0" baseline="0" noProof="0" dirty="0">
                <a:ln>
                  <a:noFill/>
                </a:ln>
                <a:solidFill>
                  <a:srgbClr val="9E5E9B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E5E9B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98E7A-FC56-4BB1-8C9F-586A20C3495F}"/>
              </a:ext>
            </a:extLst>
          </p:cNvPr>
          <p:cNvSpPr txBox="1"/>
          <p:nvPr/>
        </p:nvSpPr>
        <p:spPr>
          <a:xfrm>
            <a:off x="309568" y="1689708"/>
            <a:ext cx="673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Se modifică direcția în care se propagă lumina dacă se mută sursa de lumină în punctul în care a ieșit prin orificiul CD-ului?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50208-7DF5-451C-BBB7-6CD3E5C7D4B1}"/>
              </a:ext>
            </a:extLst>
          </p:cNvPr>
          <p:cNvSpPr txBox="1"/>
          <p:nvPr/>
        </p:nvSpPr>
        <p:spPr>
          <a:xfrm>
            <a:off x="255690" y="613361"/>
            <a:ext cx="684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2400" b="1" dirty="0">
                <a:solidFill>
                  <a:srgbClr val="B01513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rgbClr val="B0151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PRINCIPIUL REVERSIBILITĂȚII RAZELOR DE LUMINĂ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151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chtbündel und Lichtstrahlen | LEIFIphysik">
            <a:extLst>
              <a:ext uri="{FF2B5EF4-FFF2-40B4-BE49-F238E27FC236}">
                <a16:creationId xmlns:a16="http://schemas.microsoft.com/office/drawing/2014/main" id="{23DAD022-D338-4F49-A606-017EC123D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4550"/>
            <a:ext cx="9753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814D8A-6D98-4725-A5F7-483211C2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D2D9C-F799-44B1-9A95-700A303473B0}"/>
              </a:ext>
            </a:extLst>
          </p:cNvPr>
          <p:cNvSpPr txBox="1"/>
          <p:nvPr/>
        </p:nvSpPr>
        <p:spPr>
          <a:xfrm>
            <a:off x="4372696" y="2233820"/>
            <a:ext cx="2556534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Experiment 3.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A8BB3-8B99-4E64-BD6E-84C481D1FC50}"/>
              </a:ext>
            </a:extLst>
          </p:cNvPr>
          <p:cNvSpPr txBox="1"/>
          <p:nvPr/>
        </p:nvSpPr>
        <p:spPr>
          <a:xfrm>
            <a:off x="85311" y="641777"/>
            <a:ext cx="6843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PRINCIPIUL INDEPENDENȚEI FASCICULELOR DE LUMINĂ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Disco Ball Animated Gifs at Best Animations | Iphone background images, Gif  background, Light background images">
            <a:extLst>
              <a:ext uri="{FF2B5EF4-FFF2-40B4-BE49-F238E27FC236}">
                <a16:creationId xmlns:a16="http://schemas.microsoft.com/office/drawing/2014/main" id="{C42B5E41-3969-471E-80BA-B0AAF824CC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68" y="4486275"/>
            <a:ext cx="1320632" cy="234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EF6FBB-CD91-462E-9256-701B58A40272}"/>
              </a:ext>
            </a:extLst>
          </p:cNvPr>
          <p:cNvSpPr txBox="1"/>
          <p:nvPr/>
        </p:nvSpPr>
        <p:spPr>
          <a:xfrm>
            <a:off x="207976" y="133732"/>
            <a:ext cx="782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i="1" dirty="0">
                <a:latin typeface="Calibri" panose="020F0502020204030204" pitchFamily="34" charset="0"/>
                <a:cs typeface="Calibri" panose="020F0502020204030204" pitchFamily="34" charset="0"/>
              </a:rPr>
              <a:t>Care cale ai alege tu pentru a salva de la înec omul din mare?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442AC-628C-4566-BE65-735F396DBE80}"/>
              </a:ext>
            </a:extLst>
          </p:cNvPr>
          <p:cNvSpPr txBox="1"/>
          <p:nvPr/>
        </p:nvSpPr>
        <p:spPr>
          <a:xfrm>
            <a:off x="632046" y="588901"/>
            <a:ext cx="9768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i="1" dirty="0">
                <a:latin typeface="Calibri" panose="020F0502020204030204" pitchFamily="34" charset="0"/>
                <a:cs typeface="Calibri" panose="020F0502020204030204" pitchFamily="34" charset="0"/>
              </a:rPr>
              <a:t>Care e calea aleasă de lumină, întreabă Richard Feynman, renumitul fizician?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E33EE-F408-4230-8D0D-F467EA234953}"/>
              </a:ext>
            </a:extLst>
          </p:cNvPr>
          <p:cNvSpPr txBox="1"/>
          <p:nvPr/>
        </p:nvSpPr>
        <p:spPr>
          <a:xfrm>
            <a:off x="1307907" y="1044070"/>
            <a:ext cx="557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i="1" dirty="0">
                <a:latin typeface="Calibri" panose="020F0502020204030204" pitchFamily="34" charset="0"/>
                <a:cs typeface="Calibri" panose="020F0502020204030204" pitchFamily="34" charset="0"/>
              </a:rPr>
              <a:t>Totuși principiul acesta nu-i poartă numele!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E0C2B-3F42-423A-B5F8-59CBD38D5C07}"/>
              </a:ext>
            </a:extLst>
          </p:cNvPr>
          <p:cNvSpPr txBox="1"/>
          <p:nvPr/>
        </p:nvSpPr>
        <p:spPr>
          <a:xfrm>
            <a:off x="576209" y="1794170"/>
            <a:ext cx="475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PRINCIPIUL TIMPULUI MINIM</a:t>
            </a:r>
          </a:p>
          <a:p>
            <a:pPr algn="ctr"/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(PRINCIPIUL LUI FERMAT)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B6F92-C01B-462B-9872-F522E728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6" y="2994331"/>
            <a:ext cx="4750076" cy="3266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41391-992A-449B-8A23-D46BB3A8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889" y="1738376"/>
            <a:ext cx="6333591" cy="46485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E74C41-4F90-4C62-859E-1AD2268E87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82" y="1687264"/>
            <a:ext cx="6427804" cy="47507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C46C41-613A-40FE-A6B9-F5885D3B5E1C}"/>
              </a:ext>
            </a:extLst>
          </p:cNvPr>
          <p:cNvSpPr txBox="1"/>
          <p:nvPr/>
        </p:nvSpPr>
        <p:spPr>
          <a:xfrm>
            <a:off x="5403030" y="1794170"/>
            <a:ext cx="87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1657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FF6BAE-6018-484A-B2DC-1BB0E291A9DC}"/>
              </a:ext>
            </a:extLst>
          </p:cNvPr>
          <p:cNvSpPr txBox="1"/>
          <p:nvPr/>
        </p:nvSpPr>
        <p:spPr>
          <a:xfrm>
            <a:off x="170323" y="156248"/>
            <a:ext cx="2556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Experiment 6.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F51FD3-19DB-42EB-BB33-F349190C9CC4}"/>
              </a:ext>
            </a:extLst>
          </p:cNvPr>
          <p:cNvSpPr txBox="1"/>
          <p:nvPr/>
        </p:nvSpPr>
        <p:spPr>
          <a:xfrm>
            <a:off x="274237" y="715516"/>
            <a:ext cx="10424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i="1" dirty="0">
                <a:latin typeface="Calibri" panose="020F0502020204030204" pitchFamily="34" charset="0"/>
                <a:cs typeface="Calibri" panose="020F0502020204030204" pitchFamily="34" charset="0"/>
              </a:rPr>
              <a:t>Lumina de la o sursă laser ar putea fi într-o situație similară cu tine, salvamarul! 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Legea lui Snell se îndoaie razele laser">
            <a:extLst>
              <a:ext uri="{FF2B5EF4-FFF2-40B4-BE49-F238E27FC236}">
                <a16:creationId xmlns:a16="http://schemas.microsoft.com/office/drawing/2014/main" id="{C71E0173-AFD5-4FD5-81D1-8FBC30BF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20" y="2068503"/>
            <a:ext cx="5008023" cy="3921699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029B64-BBBB-4B02-AC64-873B632DCDBB}"/>
              </a:ext>
            </a:extLst>
          </p:cNvPr>
          <p:cNvSpPr txBox="1"/>
          <p:nvPr/>
        </p:nvSpPr>
        <p:spPr>
          <a:xfrm>
            <a:off x="378013" y="1186790"/>
            <a:ext cx="5008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Raza de lumină e mai apropiată de NI (normala la suprafața de separație </a:t>
            </a:r>
          </a:p>
          <a:p>
            <a:pPr algn="just"/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dintre cele 2 medii) în mediul parcurs cu viteza cea mai mică.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152B89-FE05-4EF4-A539-BDECD3727485}"/>
              </a:ext>
            </a:extLst>
          </p:cNvPr>
          <p:cNvGrpSpPr/>
          <p:nvPr/>
        </p:nvGrpSpPr>
        <p:grpSpPr>
          <a:xfrm>
            <a:off x="8888065" y="1962010"/>
            <a:ext cx="474595" cy="4134684"/>
            <a:chOff x="8291717" y="1961006"/>
            <a:chExt cx="474595" cy="41346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0E20DC-883A-453E-9441-68D9E800F6AD}"/>
                </a:ext>
              </a:extLst>
            </p:cNvPr>
            <p:cNvCxnSpPr/>
            <p:nvPr/>
          </p:nvCxnSpPr>
          <p:spPr>
            <a:xfrm>
              <a:off x="8766312" y="1961006"/>
              <a:ext cx="0" cy="4134684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C981D8-5EAB-4F9D-95C3-04AF2453FC23}"/>
                </a:ext>
              </a:extLst>
            </p:cNvPr>
            <p:cNvSpPr txBox="1"/>
            <p:nvPr/>
          </p:nvSpPr>
          <p:spPr>
            <a:xfrm>
              <a:off x="8291717" y="2059166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8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26EA38-8153-4111-BFD6-9DF69CFAE62B}"/>
                </a:ext>
              </a:extLst>
            </p:cNvPr>
            <p:cNvSpPr txBox="1"/>
            <p:nvPr/>
          </p:nvSpPr>
          <p:spPr>
            <a:xfrm>
              <a:off x="8432781" y="3242867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8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A6AA74-861F-44DE-8E3D-CFAA7FDCE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638771"/>
              </p:ext>
            </p:extLst>
          </p:nvPr>
        </p:nvGraphicFramePr>
        <p:xfrm>
          <a:off x="1448590" y="2931118"/>
          <a:ext cx="3417570" cy="3054163"/>
        </p:xfrm>
        <a:graphic>
          <a:graphicData uri="http://schemas.openxmlformats.org/drawingml/2006/table">
            <a:tbl>
              <a:tblPr firstRow="1" firstCol="1" bandRow="1"/>
              <a:tblGrid>
                <a:gridCol w="1370330">
                  <a:extLst>
                    <a:ext uri="{9D8B030D-6E8A-4147-A177-3AD203B41FA5}">
                      <a16:colId xmlns:a16="http://schemas.microsoft.com/office/drawing/2014/main" val="2746670235"/>
                    </a:ext>
                  </a:extLst>
                </a:gridCol>
                <a:gridCol w="2047240">
                  <a:extLst>
                    <a:ext uri="{9D8B030D-6E8A-4147-A177-3AD203B41FA5}">
                      <a16:colId xmlns:a16="http://schemas.microsoft.com/office/drawing/2014/main" val="6975613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viteza (m/s)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035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283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2,9970·10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003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apă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2,25·10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705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alcool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2,20·10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966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sticlă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1,97·10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17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diamant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1,24·10</a:t>
                      </a:r>
                      <a:r>
                        <a:rPr lang="en-US" sz="28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027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39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806135-33CA-48AD-8DB1-AF082A42AC3B}"/>
              </a:ext>
            </a:extLst>
          </p:cNvPr>
          <p:cNvSpPr txBox="1"/>
          <p:nvPr/>
        </p:nvSpPr>
        <p:spPr>
          <a:xfrm>
            <a:off x="378013" y="238780"/>
            <a:ext cx="7629653" cy="523220"/>
          </a:xfrm>
          <a:prstGeom prst="rect">
            <a:avLst/>
          </a:prstGeom>
          <a:solidFill>
            <a:srgbClr val="B1C214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o-RO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INDICE DE REFRACȚIE</a:t>
            </a:r>
            <a:r>
              <a:rPr lang="ro-RO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absolut al mediului respectiv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878F71-4B33-4F9C-B29A-B135054C0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07" y="1941203"/>
            <a:ext cx="2176563" cy="1314417"/>
          </a:xfrm>
          <a:prstGeom prst="rect">
            <a:avLst/>
          </a:prstGeom>
          <a:ln w="38100">
            <a:solidFill>
              <a:srgbClr val="B1C214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332F9A-20D0-4812-B382-6C7462D90146}"/>
              </a:ext>
            </a:extLst>
          </p:cNvPr>
          <p:cNvSpPr txBox="1"/>
          <p:nvPr/>
        </p:nvSpPr>
        <p:spPr>
          <a:xfrm>
            <a:off x="682813" y="768626"/>
            <a:ext cx="762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 caracteristică a oricăriui mediu transparent.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5B3A9-749E-47D1-BD83-A7E364B9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89" y="3429000"/>
            <a:ext cx="3051018" cy="54320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10DC86-EEED-4E9E-BDF1-A929BA335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272898"/>
              </p:ext>
            </p:extLst>
          </p:nvPr>
        </p:nvGraphicFramePr>
        <p:xfrm>
          <a:off x="4267200" y="1537252"/>
          <a:ext cx="6866519" cy="4075554"/>
        </p:xfrm>
        <a:graphic>
          <a:graphicData uri="http://schemas.openxmlformats.org/drawingml/2006/table">
            <a:tbl>
              <a:tblPr firstRow="1" firstCol="1" bandRow="1"/>
              <a:tblGrid>
                <a:gridCol w="2093818">
                  <a:extLst>
                    <a:ext uri="{9D8B030D-6E8A-4147-A177-3AD203B41FA5}">
                      <a16:colId xmlns:a16="http://schemas.microsoft.com/office/drawing/2014/main" val="2770584604"/>
                    </a:ext>
                  </a:extLst>
                </a:gridCol>
                <a:gridCol w="3128113">
                  <a:extLst>
                    <a:ext uri="{9D8B030D-6E8A-4147-A177-3AD203B41FA5}">
                      <a16:colId xmlns:a16="http://schemas.microsoft.com/office/drawing/2014/main" val="2607955220"/>
                    </a:ext>
                  </a:extLst>
                </a:gridCol>
                <a:gridCol w="1644588">
                  <a:extLst>
                    <a:ext uri="{9D8B030D-6E8A-4147-A177-3AD203B41FA5}">
                      <a16:colId xmlns:a16="http://schemas.microsoft.com/office/drawing/2014/main" val="2745543620"/>
                    </a:ext>
                  </a:extLst>
                </a:gridCol>
              </a:tblGrid>
              <a:tr h="5822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viteza (m/s)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944259"/>
                  </a:ext>
                </a:extLst>
              </a:tr>
              <a:tr h="58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3·10</a:t>
                      </a:r>
                      <a:r>
                        <a:rPr lang="en-US" sz="28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84C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884978"/>
                  </a:ext>
                </a:extLst>
              </a:tr>
              <a:tr h="58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2,9970·10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97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159110"/>
                  </a:ext>
                </a:extLst>
              </a:tr>
              <a:tr h="58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apă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2,25·10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F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175419"/>
                  </a:ext>
                </a:extLst>
              </a:tr>
              <a:tr h="58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alcool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2,20·10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10940"/>
                  </a:ext>
                </a:extLst>
              </a:tr>
              <a:tr h="58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sticlă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1,97·10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9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56938"/>
                  </a:ext>
                </a:extLst>
              </a:tr>
              <a:tr h="58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diamant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1,24·10</a:t>
                      </a:r>
                      <a:r>
                        <a:rPr lang="en-US" sz="2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8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063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5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382</TotalTime>
  <Words>347</Words>
  <Application>Microsoft Office PowerPoint</Application>
  <PresentationFormat>Widescreen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Wingdings 3</vt:lpstr>
      <vt:lpstr>Ion Boardroom</vt:lpstr>
      <vt:lpstr>Office Theme</vt:lpstr>
      <vt:lpstr>2. PRINCIPIILE PROPAGĂRII LUMINII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PRINCIPIILE PROPAGĂRII LUMINII</dc:title>
  <dc:creator>Berchez Daniela</dc:creator>
  <cp:lastModifiedBy>Berchez Daniela</cp:lastModifiedBy>
  <cp:revision>31</cp:revision>
  <dcterms:created xsi:type="dcterms:W3CDTF">2021-03-14T09:19:22Z</dcterms:created>
  <dcterms:modified xsi:type="dcterms:W3CDTF">2021-04-06T18:17:25Z</dcterms:modified>
</cp:coreProperties>
</file>